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3"/>
  </p:sldMasterIdLst>
  <p:notesMasterIdLst>
    <p:notesMasterId r:id="rId22"/>
  </p:notesMasterIdLst>
  <p:sldIdLst>
    <p:sldId id="450" r:id="rId4"/>
    <p:sldId id="256" r:id="rId5"/>
    <p:sldId id="328" r:id="rId6"/>
    <p:sldId id="357" r:id="rId7"/>
    <p:sldId id="360" r:id="rId8"/>
    <p:sldId id="445" r:id="rId9"/>
    <p:sldId id="362" r:id="rId10"/>
    <p:sldId id="379" r:id="rId11"/>
    <p:sldId id="446" r:id="rId12"/>
    <p:sldId id="447" r:id="rId13"/>
    <p:sldId id="448" r:id="rId14"/>
    <p:sldId id="367" r:id="rId15"/>
    <p:sldId id="449" r:id="rId16"/>
    <p:sldId id="369" r:id="rId17"/>
    <p:sldId id="370" r:id="rId18"/>
    <p:sldId id="352" r:id="rId19"/>
    <p:sldId id="327" r:id="rId20"/>
    <p:sldId id="318" r:id="rId21"/>
  </p:sldIdLst>
  <p:sldSz cx="12192000" cy="6858000"/>
  <p:notesSz cx="6858000" cy="9144000"/>
  <p:custDataLst>
    <p:tags r:id="rId23"/>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38846-8A92-489C-AF3C-7137E476A084}" v="70" dt="2023-09-11T19:54:02.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3653" autoAdjust="0"/>
  </p:normalViewPr>
  <p:slideViewPr>
    <p:cSldViewPr>
      <p:cViewPr varScale="1">
        <p:scale>
          <a:sx n="148" d="100"/>
          <a:sy n="148" d="100"/>
        </p:scale>
        <p:origin x="283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nan, Ramit" userId="S::ramit@iastate.edu::8cb2219a-98c7-4624-a4a8-114af10ac403" providerId="AD" clId="Web-{2E338846-8A92-489C-AF3C-7137E476A084}"/>
    <pc:docChg chg="addSld modSld">
      <pc:chgData name="Krishnan, Ramit" userId="S::ramit@iastate.edu::8cb2219a-98c7-4624-a4a8-114af10ac403" providerId="AD" clId="Web-{2E338846-8A92-489C-AF3C-7137E476A084}" dt="2023-09-11T19:54:02.131" v="66" actId="14100"/>
      <pc:docMkLst>
        <pc:docMk/>
      </pc:docMkLst>
      <pc:sldChg chg="addSp delSp modSp new">
        <pc:chgData name="Krishnan, Ramit" userId="S::ramit@iastate.edu::8cb2219a-98c7-4624-a4a8-114af10ac403" providerId="AD" clId="Web-{2E338846-8A92-489C-AF3C-7137E476A084}" dt="2023-09-11T19:54:02.131" v="66" actId="14100"/>
        <pc:sldMkLst>
          <pc:docMk/>
          <pc:sldMk cId="1799568726" sldId="450"/>
        </pc:sldMkLst>
        <pc:spChg chg="mod">
          <ac:chgData name="Krishnan, Ramit" userId="S::ramit@iastate.edu::8cb2219a-98c7-4624-a4a8-114af10ac403" providerId="AD" clId="Web-{2E338846-8A92-489C-AF3C-7137E476A084}" dt="2023-09-11T19:33:24.299" v="23" actId="20577"/>
          <ac:spMkLst>
            <pc:docMk/>
            <pc:sldMk cId="1799568726" sldId="450"/>
            <ac:spMk id="2" creationId="{277CAAE9-F9F1-94FA-D904-640B2016DC87}"/>
          </ac:spMkLst>
        </pc:spChg>
        <pc:spChg chg="mod">
          <ac:chgData name="Krishnan, Ramit" userId="S::ramit@iastate.edu::8cb2219a-98c7-4624-a4a8-114af10ac403" providerId="AD" clId="Web-{2E338846-8A92-489C-AF3C-7137E476A084}" dt="2023-09-11T19:34:11.831" v="52" actId="20577"/>
          <ac:spMkLst>
            <pc:docMk/>
            <pc:sldMk cId="1799568726" sldId="450"/>
            <ac:spMk id="3" creationId="{7FDA7A55-E49E-031C-7A03-3F584099BF45}"/>
          </ac:spMkLst>
        </pc:spChg>
        <pc:spChg chg="add del mod ord">
          <ac:chgData name="Krishnan, Ramit" userId="S::ramit@iastate.edu::8cb2219a-98c7-4624-a4a8-114af10ac403" providerId="AD" clId="Web-{2E338846-8A92-489C-AF3C-7137E476A084}" dt="2023-09-11T19:53:21.021" v="59"/>
          <ac:spMkLst>
            <pc:docMk/>
            <pc:sldMk cId="1799568726" sldId="450"/>
            <ac:spMk id="4" creationId="{033CB876-75D0-95ED-73F4-7D048B1348D1}"/>
          </ac:spMkLst>
        </pc:spChg>
        <pc:spChg chg="add del mod">
          <ac:chgData name="Krishnan, Ramit" userId="S::ramit@iastate.edu::8cb2219a-98c7-4624-a4a8-114af10ac403" providerId="AD" clId="Web-{2E338846-8A92-489C-AF3C-7137E476A084}" dt="2023-09-11T19:53:34.927" v="62"/>
          <ac:spMkLst>
            <pc:docMk/>
            <pc:sldMk cId="1799568726" sldId="450"/>
            <ac:spMk id="5" creationId="{F3D4CAB6-74EF-B365-9F5B-C1513C07B3A5}"/>
          </ac:spMkLst>
        </pc:spChg>
        <pc:picChg chg="add mod">
          <ac:chgData name="Krishnan, Ramit" userId="S::ramit@iastate.edu::8cb2219a-98c7-4624-a4a8-114af10ac403" providerId="AD" clId="Web-{2E338846-8A92-489C-AF3C-7137E476A084}" dt="2023-09-11T19:54:02.131" v="66" actId="14100"/>
          <ac:picMkLst>
            <pc:docMk/>
            <pc:sldMk cId="1799568726" sldId="450"/>
            <ac:picMk id="6" creationId="{F7B854C5-DBE1-7D16-87A6-CE807EF576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F1809-A86E-40EE-BAA9-B204C3B7E9C5}" type="datetimeFigureOut">
              <a:rPr lang="en-US" smtClean="0"/>
              <a:pPr/>
              <a:t>9/11/2023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C69B2-8524-4B63-93E1-BAC82E29A527}" type="slidenum">
              <a:rPr lang="en-US" smtClean="0"/>
              <a:pPr/>
              <a:t>‹#›</a:t>
            </a:fld>
            <a:endParaRPr lang="en-US"/>
          </a:p>
        </p:txBody>
      </p:sp>
    </p:spTree>
    <p:extLst>
      <p:ext uri="{BB962C8B-B14F-4D97-AF65-F5344CB8AC3E}">
        <p14:creationId xmlns:p14="http://schemas.microsoft.com/office/powerpoint/2010/main" val="364817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1</a:t>
            </a:fld>
            <a:endParaRPr lang="en-US"/>
          </a:p>
        </p:txBody>
      </p:sp>
    </p:spTree>
    <p:extLst>
      <p:ext uri="{BB962C8B-B14F-4D97-AF65-F5344CB8AC3E}">
        <p14:creationId xmlns:p14="http://schemas.microsoft.com/office/powerpoint/2010/main" val="187185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Finally, here is an example of how to separate your professional and non-engineering</a:t>
            </a:r>
            <a:r>
              <a:rPr lang="en-US" baseline="0" dirty="0"/>
              <a:t> work experiences into two different sections. Remember that you want to emphasize your professional experiences as much as possible, so you want to list them first and dedicate more space to them.</a:t>
            </a:r>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10</a:t>
            </a:fld>
            <a:endParaRPr lang="en-US"/>
          </a:p>
        </p:txBody>
      </p:sp>
    </p:spTree>
    <p:extLst>
      <p:ext uri="{BB962C8B-B14F-4D97-AF65-F5344CB8AC3E}">
        <p14:creationId xmlns:p14="http://schemas.microsoft.com/office/powerpoint/2010/main" val="61558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There is a 3-step</a:t>
            </a:r>
            <a:r>
              <a:rPr lang="en-US" sz="1200" kern="1200" baseline="0" dirty="0">
                <a:solidFill>
                  <a:schemeClr val="tx1"/>
                </a:solidFill>
                <a:effectLst/>
                <a:latin typeface="+mn-lt"/>
                <a:ea typeface="+mn-ea"/>
                <a:cs typeface="+mn-cs"/>
              </a:rPr>
              <a:t> process for writing skills-based impact statements and I’ll walk you through 2 different examples of this process.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First, you start by identifying a task that you performed at your job.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example is an undergraduate research</a:t>
            </a:r>
            <a:r>
              <a:rPr lang="en-US" sz="1200" kern="1200" baseline="0" dirty="0">
                <a:solidFill>
                  <a:schemeClr val="tx1"/>
                </a:solidFill>
                <a:effectLst/>
                <a:latin typeface="+mn-lt"/>
                <a:ea typeface="+mn-ea"/>
                <a:cs typeface="+mn-cs"/>
              </a:rPr>
              <a:t> assistant whose task</a:t>
            </a:r>
            <a:r>
              <a:rPr lang="en-US" sz="1200" kern="1200" dirty="0">
                <a:solidFill>
                  <a:schemeClr val="tx1"/>
                </a:solidFill>
                <a:effectLst/>
                <a:latin typeface="+mn-lt"/>
                <a:ea typeface="+mn-ea"/>
                <a:cs typeface="+mn-cs"/>
              </a:rPr>
              <a:t> was to “Prepare test specimens” for an experiment of some sort.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example is a student working at a retail position</a:t>
            </a:r>
            <a:r>
              <a:rPr lang="en-US" sz="1200" kern="1200" baseline="0" dirty="0">
                <a:solidFill>
                  <a:schemeClr val="tx1"/>
                </a:solidFill>
                <a:effectLst/>
                <a:latin typeface="+mn-lt"/>
                <a:ea typeface="+mn-ea"/>
                <a:cs typeface="+mn-cs"/>
              </a:rPr>
              <a:t> with the task of checking out customers.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most engineering employers want to see more than just the task – they want to see a transferrable skill applicable to their work environment. Therefore,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step is to expand our task to include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transferrable skill such as “Following detailed procedures” or “providing</a:t>
            </a:r>
            <a:r>
              <a:rPr lang="en-US" sz="1200" kern="1200" baseline="0" dirty="0">
                <a:solidFill>
                  <a:schemeClr val="tx1"/>
                </a:solidFill>
                <a:effectLst/>
                <a:latin typeface="+mn-lt"/>
                <a:ea typeface="+mn-ea"/>
                <a:cs typeface="+mn-cs"/>
              </a:rPr>
              <a:t> excellent customer service”</a:t>
            </a:r>
            <a:r>
              <a:rPr lang="en-US" sz="1200" kern="1200" dirty="0">
                <a:solidFill>
                  <a:schemeClr val="tx1"/>
                </a:solidFill>
                <a:effectLst/>
                <a:latin typeface="+mn-lt"/>
                <a:ea typeface="+mn-ea"/>
                <a:cs typeface="+mn-cs"/>
              </a:rPr>
              <a:t>.  You might remember from our last video that Quality Orientation and Customer Focus are two of the top skills that employers look for in engineers,</a:t>
            </a:r>
            <a:r>
              <a:rPr lang="en-US" sz="1200" kern="1200" baseline="0" dirty="0">
                <a:solidFill>
                  <a:schemeClr val="tx1"/>
                </a:solidFill>
                <a:effectLst/>
                <a:latin typeface="+mn-lt"/>
                <a:ea typeface="+mn-ea"/>
                <a:cs typeface="+mn-cs"/>
              </a:rPr>
              <a:t> so these are excellent ways of showing that you can successfully use those skills.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Lastly, recruiters also appreciate seeing the scope, magnitude, and impact of your work.  So for the final step, we want to take our statements and add in the impact or</a:t>
            </a:r>
            <a:r>
              <a:rPr lang="en-US" sz="1200" kern="1200" baseline="0" dirty="0">
                <a:solidFill>
                  <a:schemeClr val="tx1"/>
                </a:solidFill>
                <a:effectLst/>
                <a:latin typeface="+mn-lt"/>
                <a:ea typeface="+mn-ea"/>
                <a:cs typeface="+mn-cs"/>
              </a:rPr>
              <a:t> outcome. For example, maybe you</a:t>
            </a:r>
            <a:r>
              <a:rPr lang="en-US" sz="1200" kern="1200" dirty="0">
                <a:solidFill>
                  <a:schemeClr val="tx1"/>
                </a:solidFill>
                <a:effectLst/>
                <a:latin typeface="+mn-lt"/>
                <a:ea typeface="+mn-ea"/>
                <a:cs typeface="+mn-cs"/>
              </a:rPr>
              <a:t> “consistently met quality standards” or “decreased overall wait time”.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*Whenever</a:t>
            </a:r>
            <a:r>
              <a:rPr lang="en-US" baseline="0" dirty="0"/>
              <a:t> possible, t</a:t>
            </a:r>
            <a:r>
              <a:rPr lang="en-US" dirty="0"/>
              <a:t>ry to tailor</a:t>
            </a:r>
            <a:r>
              <a:rPr lang="en-US" baseline="0" dirty="0"/>
              <a:t> your bullets to the position you are applying to. For example, if a position description states that they want someone with excellent communication skills, you could write a bullet describing how you communicated with customers in order to provide them with a great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kern="1200" dirty="0">
                <a:solidFill>
                  <a:schemeClr val="tx1"/>
                </a:solidFill>
                <a:effectLst/>
                <a:latin typeface="+mn-lt"/>
                <a:ea typeface="+mn-ea"/>
                <a:cs typeface="+mn-cs"/>
              </a:rPr>
              <a:t>Follow</a:t>
            </a:r>
            <a:r>
              <a:rPr lang="en-US" sz="1200" kern="1200" baseline="0" dirty="0">
                <a:solidFill>
                  <a:schemeClr val="tx1"/>
                </a:solidFill>
                <a:effectLst/>
                <a:latin typeface="+mn-lt"/>
                <a:ea typeface="+mn-ea"/>
                <a:cs typeface="+mn-cs"/>
              </a:rPr>
              <a:t>ing this process for each of your bullets will help you build an effective resume!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While this process may take a little bit of time when you are initially building your resume, it is extremely important, as employers want to see proof that you have actually used your skills, rather than just seeing them listed out.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11</a:t>
            </a:fld>
            <a:endParaRPr lang="en-US"/>
          </a:p>
        </p:txBody>
      </p:sp>
    </p:spTree>
    <p:extLst>
      <p:ext uri="{BB962C8B-B14F-4D97-AF65-F5344CB8AC3E}">
        <p14:creationId xmlns:p14="http://schemas.microsoft.com/office/powerpoint/2010/main" val="44291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Employers want to see students take initiative to learn new things and get involved in activities outside of their classes.  Specifically, they want to see students take on teamwork,</a:t>
            </a:r>
            <a:r>
              <a:rPr lang="en-US" sz="1200" kern="1200" baseline="0" dirty="0">
                <a:solidFill>
                  <a:schemeClr val="tx1"/>
                </a:solidFill>
                <a:effectLst/>
                <a:latin typeface="+mn-lt"/>
                <a:ea typeface="+mn-ea"/>
                <a:cs typeface="+mn-cs"/>
              </a:rPr>
              <a:t> leadership, and project management roles</a:t>
            </a:r>
            <a:r>
              <a:rPr lang="en-US" sz="1200" kern="1200" dirty="0">
                <a:solidFill>
                  <a:schemeClr val="tx1"/>
                </a:solidFill>
                <a:effectLst/>
                <a:latin typeface="+mn-lt"/>
                <a:ea typeface="+mn-ea"/>
                <a:cs typeface="+mn-cs"/>
              </a:rPr>
              <a:t>. These roles should be expanded upon if</a:t>
            </a:r>
            <a:r>
              <a:rPr lang="en-US" sz="1200" kern="1200" baseline="0" dirty="0">
                <a:solidFill>
                  <a:schemeClr val="tx1"/>
                </a:solidFill>
                <a:effectLst/>
                <a:latin typeface="+mn-lt"/>
                <a:ea typeface="+mn-ea"/>
                <a:cs typeface="+mn-cs"/>
              </a:rPr>
              <a:t> possible</a:t>
            </a:r>
            <a:r>
              <a:rPr lang="en-US" sz="1200" kern="1200" dirty="0">
                <a:solidFill>
                  <a:schemeClr val="tx1"/>
                </a:solidFill>
                <a:effectLst/>
                <a:latin typeface="+mn-lt"/>
                <a:ea typeface="+mn-ea"/>
                <a:cs typeface="+mn-cs"/>
              </a:rPr>
              <a:t> and written similar to work experiences.  Use a format consistent with work experiences by listing your title, dates involved, and bulleted skills-based work impact statements. Engineering clubs and competitions carry more prestige to employers than non-engineering activities, but all can add value to your resume if you use them to emphasize</a:t>
            </a:r>
            <a:r>
              <a:rPr lang="en-US" sz="1200" kern="1200" baseline="0" dirty="0">
                <a:solidFill>
                  <a:schemeClr val="tx1"/>
                </a:solidFill>
                <a:effectLst/>
                <a:latin typeface="+mn-lt"/>
                <a:ea typeface="+mn-ea"/>
                <a:cs typeface="+mn-cs"/>
              </a:rPr>
              <a:t> your skills and qualifications</a:t>
            </a:r>
            <a:r>
              <a:rPr lang="en-US" sz="1200" kern="1200" dirty="0">
                <a:solidFill>
                  <a:schemeClr val="tx1"/>
                </a:solidFill>
                <a:effectLst/>
                <a:latin typeface="+mn-lt"/>
                <a:ea typeface="+mn-ea"/>
                <a:cs typeface="+mn-cs"/>
              </a:rPr>
              <a:t>.  This section is where you would also list memberships in professional societies.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a:t>
            </a:r>
            <a:r>
              <a:rPr lang="en-US" sz="1200" kern="1200" baseline="0" dirty="0">
                <a:solidFill>
                  <a:schemeClr val="tx1"/>
                </a:solidFill>
                <a:effectLst/>
                <a:latin typeface="+mn-lt"/>
                <a:ea typeface="+mn-ea"/>
                <a:cs typeface="+mn-cs"/>
              </a:rPr>
              <a:t> different titles can be used for this section, depending on what you include. Examples include Leadership &amp; Activities, Extracurricular Activities, Volunteering, and Involvement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C69B2-8524-4B63-93E1-BAC82E29A527}" type="slidenum">
              <a:rPr lang="en-US" smtClean="0"/>
              <a:pPr/>
              <a:t>12</a:t>
            </a:fld>
            <a:endParaRPr lang="en-US"/>
          </a:p>
        </p:txBody>
      </p:sp>
    </p:spTree>
    <p:extLst>
      <p:ext uri="{BB962C8B-B14F-4D97-AF65-F5344CB8AC3E}">
        <p14:creationId xmlns:p14="http://schemas.microsoft.com/office/powerpoint/2010/main" val="195647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skills section is very important for an engineer because it often shows the variety of </a:t>
            </a:r>
            <a:r>
              <a:rPr lang="en-US" sz="1200" kern="1200">
                <a:solidFill>
                  <a:schemeClr val="tx1"/>
                </a:solidFill>
                <a:effectLst/>
                <a:latin typeface="+mn-lt"/>
                <a:ea typeface="+mn-ea"/>
                <a:cs typeface="+mn-cs"/>
              </a:rPr>
              <a:t>??tools/programs/skills?? </a:t>
            </a:r>
            <a:r>
              <a:rPr lang="en-US" sz="1200" kern="1200" dirty="0">
                <a:solidFill>
                  <a:schemeClr val="tx1"/>
                </a:solidFill>
                <a:effectLst/>
                <a:latin typeface="+mn-lt"/>
                <a:ea typeface="+mn-ea"/>
                <a:cs typeface="+mn-cs"/>
              </a:rPr>
              <a:t>that you have begun to learn and use.  Everyone has different skills,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there is no mandatory checklist of skills that must be in this section.  Often this section will include:  computer skills &amp; software programs,</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omputer &amp; foreign languages, and technical skills you may have learned through various experiences.  It is OK to re-list a skill or tool here even if you referenced it in one of your work impact statements in another section.  If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have at least used a tool or skill at beginner level then go ahead and list it on your resume. It</a:t>
            </a:r>
            <a:r>
              <a:rPr lang="en-US" sz="1200" kern="1200" baseline="0" dirty="0">
                <a:solidFill>
                  <a:schemeClr val="tx1"/>
                </a:solidFill>
                <a:effectLst/>
                <a:latin typeface="+mn-lt"/>
                <a:ea typeface="+mn-ea"/>
                <a:cs typeface="+mn-cs"/>
              </a:rPr>
              <a:t> is not required that you qualify your level of experience unless you’ve received a 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section should focus on your relevant engineering and technical skills and should not include professional skills such as teamwork and communication. These types of skills should instead be included within the context of your other experiences.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C69B2-8524-4B63-93E1-BAC82E29A527}" type="slidenum">
              <a:rPr lang="en-US" smtClean="0"/>
              <a:pPr/>
              <a:t>13</a:t>
            </a:fld>
            <a:endParaRPr lang="en-US"/>
          </a:p>
        </p:txBody>
      </p:sp>
    </p:spTree>
    <p:extLst>
      <p:ext uri="{BB962C8B-B14F-4D97-AF65-F5344CB8AC3E}">
        <p14:creationId xmlns:p14="http://schemas.microsoft.com/office/powerpoint/2010/main" val="40652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 want to mention a few optional</a:t>
            </a:r>
            <a:r>
              <a:rPr lang="en-US" sz="1200" kern="1200" baseline="0" dirty="0">
                <a:solidFill>
                  <a:schemeClr val="tx1"/>
                </a:solidFill>
                <a:effectLst/>
                <a:latin typeface="+mn-lt"/>
                <a:ea typeface="+mn-ea"/>
                <a:cs typeface="+mn-cs"/>
              </a:rPr>
              <a:t> sections that you can include in your resume.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optional section is project, which can be particularly helpful if you have no professional work experience. Projects are a great way to emphasize some of the technical and project management skills you have gained. You can include any relevant projects that you’ve done in class, as part of a student organization, or on your personal time. Treat them just like a work experience with skills-based impact statements.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Awards and Honors section is optional because employers tend to value your other experiences more. Also, many awards are based on GPA which they</a:t>
            </a:r>
            <a:r>
              <a:rPr lang="en-US" sz="1200" kern="1200" baseline="0" dirty="0">
                <a:solidFill>
                  <a:schemeClr val="tx1"/>
                </a:solidFill>
                <a:effectLst/>
                <a:latin typeface="+mn-lt"/>
                <a:ea typeface="+mn-ea"/>
                <a:cs typeface="+mn-cs"/>
              </a:rPr>
              <a:t> will already be able to see in your Education section. However,</a:t>
            </a:r>
            <a:r>
              <a:rPr lang="en-US" sz="1200" kern="1200" dirty="0">
                <a:solidFill>
                  <a:schemeClr val="tx1"/>
                </a:solidFill>
                <a:effectLst/>
                <a:latin typeface="+mn-lt"/>
                <a:ea typeface="+mn-ea"/>
                <a:cs typeface="+mn-cs"/>
              </a:rPr>
              <a:t> you can include this section if you have room or you have some prestigious and unique academic achievements.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C69B2-8524-4B63-93E1-BAC82E29A527}" type="slidenum">
              <a:rPr lang="en-US" smtClean="0"/>
              <a:pPr/>
              <a:t>14</a:t>
            </a:fld>
            <a:endParaRPr lang="en-US"/>
          </a:p>
        </p:txBody>
      </p:sp>
    </p:spTree>
    <p:extLst>
      <p:ext uri="{BB962C8B-B14F-4D97-AF65-F5344CB8AC3E}">
        <p14:creationId xmlns:p14="http://schemas.microsoft.com/office/powerpoint/2010/main" val="145481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Tailoring your application materials to a certain position might sound daunting, but it is actually fairly easy</a:t>
            </a:r>
            <a:r>
              <a:rPr lang="en-US" baseline="0" dirty="0"/>
              <a:t> and d</a:t>
            </a:r>
            <a:r>
              <a:rPr lang="en-US" dirty="0"/>
              <a:t>oesn’t mean you have to completely</a:t>
            </a:r>
            <a:r>
              <a:rPr lang="en-US" baseline="0" dirty="0"/>
              <a:t> re-write your resume for every job application. Just follow these 3 simple steps:</a:t>
            </a:r>
          </a:p>
          <a:p>
            <a:r>
              <a:rPr lang="en-US" baseline="0" dirty="0"/>
              <a:t>First, review any information you have collected about the position and company; paying particular attention to the job description.</a:t>
            </a:r>
          </a:p>
          <a:p>
            <a:r>
              <a:rPr lang="en-US" baseline="0" dirty="0"/>
              <a:t>As you are reviewing these materials, make note of any skills, character traits, or qualifications that are mentioned. These are going to be the things the employer is looking for on your application</a:t>
            </a:r>
          </a:p>
          <a:p>
            <a:r>
              <a:rPr lang="en-US" baseline="0" dirty="0"/>
              <a:t>Lastly, make edits and/or additions to your application materials to emphasize your relevant experiences that demonstrates those skills, traits, and qualifications. These edits can be made to your resume, cover letter, answers to supplemental questions, or any other piece of the application.</a:t>
            </a:r>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15</a:t>
            </a:fld>
            <a:endParaRPr lang="en-US"/>
          </a:p>
        </p:txBody>
      </p:sp>
    </p:spTree>
    <p:extLst>
      <p:ext uri="{BB962C8B-B14F-4D97-AF65-F5344CB8AC3E}">
        <p14:creationId xmlns:p14="http://schemas.microsoft.com/office/powerpoint/2010/main" val="29657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ECS is a team of 7 people. They…</a:t>
            </a:r>
          </a:p>
        </p:txBody>
      </p:sp>
      <p:sp>
        <p:nvSpPr>
          <p:cNvPr id="4" name="Slide Number Placeholder 3"/>
          <p:cNvSpPr>
            <a:spLocks noGrp="1"/>
          </p:cNvSpPr>
          <p:nvPr>
            <p:ph type="sldNum" sz="quarter" idx="10"/>
          </p:nvPr>
        </p:nvSpPr>
        <p:spPr/>
        <p:txBody>
          <a:bodyPr/>
          <a:lstStyle/>
          <a:p>
            <a:fld id="{07BECA3A-3F9B-4B16-9C0E-5C3D1AF42F3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1638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many ways to write/format resumes and even more </a:t>
            </a:r>
            <a:r>
              <a:rPr lang="en-US" baseline="0" dirty="0"/>
              <a:t>opinions on what the “best” resume entails. All of the advice we provide is based on working with 1000s of engineering employers over many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a:t>
            </a:r>
            <a:r>
              <a:rPr lang="en-US" baseline="30000" dirty="0"/>
              <a:t>st</a:t>
            </a:r>
            <a:r>
              <a:rPr lang="en-US" baseline="0" dirty="0"/>
              <a:t>, you are constantly gaining new experiences and skills, so you should update your resume regularly. We recommend at least once/semester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 honest (do not make anything up), but also be sure that you are fully marketing yourself and your experiences so that employers understand your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-Resumes for undergraduate students are typically only 1 page, but it you have a lot of relevant information to include, it’s ok to have a 2-page resume. Make sure that you do not have a lot of blank space if you go onto a 2</a:t>
            </a:r>
            <a:r>
              <a:rPr lang="en-US" baseline="30000" dirty="0"/>
              <a:t>nd</a:t>
            </a:r>
            <a:r>
              <a:rPr lang="en-US" baseline="0" dirty="0"/>
              <a:t> page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not a single format that should be used for a resume, but you should stay consistent. For example, if you right-align your dates in one section, you should do the same for all other sections including dates (many samples can be found on Canvas)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section should also be in reverse chronological order. This means that you should start with your most recent experiences 1</a:t>
            </a:r>
            <a:r>
              <a:rPr lang="en-US" baseline="30000" dirty="0"/>
              <a:t>st</a:t>
            </a:r>
            <a:r>
              <a:rPr lang="en-US" baseline="0" dirty="0"/>
              <a:t> and then work backwards in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-Even if writing is not a big part of what you will be doing in your position, making sure you have no errors shows that you have high attention to details which is important for all engineers! Have multiple people proofread your resume before submitting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-Recruiters typically do not take much time to look through a resume, so you want to make it as easy to read as possible. Using bullets instead of paragraphs is highly preferred by most recruiters.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way to make it easy for recruiters to read your resume and create a good 1</a:t>
            </a:r>
            <a:r>
              <a:rPr lang="en-US" baseline="30000" dirty="0"/>
              <a:t>st</a:t>
            </a:r>
            <a:r>
              <a:rPr lang="en-US" baseline="0" dirty="0"/>
              <a:t> impression is by being well organized.</a:t>
            </a:r>
          </a:p>
        </p:txBody>
      </p:sp>
      <p:sp>
        <p:nvSpPr>
          <p:cNvPr id="4" name="Slide Number Placeholder 3"/>
          <p:cNvSpPr>
            <a:spLocks noGrp="1"/>
          </p:cNvSpPr>
          <p:nvPr>
            <p:ph type="sldNum" sz="quarter" idx="10"/>
          </p:nvPr>
        </p:nvSpPr>
        <p:spPr/>
        <p:txBody>
          <a:bodyPr/>
          <a:lstStyle/>
          <a:p>
            <a:fld id="{AE2C69B2-8524-4B63-93E1-BAC82E29A527}" type="slidenum">
              <a:rPr lang="en-US" smtClean="0"/>
              <a:pPr/>
              <a:t>3</a:t>
            </a:fld>
            <a:endParaRPr lang="en-US"/>
          </a:p>
        </p:txBody>
      </p:sp>
    </p:spTree>
    <p:extLst>
      <p:ext uri="{BB962C8B-B14F-4D97-AF65-F5344CB8AC3E}">
        <p14:creationId xmlns:p14="http://schemas.microsoft.com/office/powerpoint/2010/main" val="228885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off, at the top of your resume is a header with your contact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employers do not care too much about the overall formatting of</a:t>
            </a:r>
            <a:r>
              <a:rPr lang="en-US" sz="1200" kern="1200" baseline="0" dirty="0">
                <a:solidFill>
                  <a:schemeClr val="tx1"/>
                </a:solidFill>
                <a:effectLst/>
                <a:latin typeface="+mn-lt"/>
                <a:ea typeface="+mn-ea"/>
                <a:cs typeface="+mn-cs"/>
              </a:rPr>
              <a:t> your resume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make sure it is consistent, polished,</a:t>
            </a:r>
            <a:r>
              <a:rPr lang="en-US" sz="1200" kern="1200" baseline="0" dirty="0">
                <a:solidFill>
                  <a:schemeClr val="tx1"/>
                </a:solidFill>
                <a:effectLst/>
                <a:latin typeface="+mn-lt"/>
                <a:ea typeface="+mn-ea"/>
                <a:cs typeface="+mn-cs"/>
              </a:rPr>
              <a:t> and professional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header includes your name which should stand out.</a:t>
            </a:r>
            <a:r>
              <a:rPr lang="en-US" sz="1200" kern="1200" baseline="0" dirty="0">
                <a:solidFill>
                  <a:schemeClr val="tx1"/>
                </a:solidFill>
                <a:effectLst/>
                <a:latin typeface="+mn-lt"/>
                <a:ea typeface="+mn-ea"/>
                <a:cs typeface="+mn-cs"/>
              </a:rPr>
              <a:t> You can do this by making it larger, bolded, or in a different font color.</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contact information should always include your e-mail and phone number.  Make sure this information is accurate. If an employer can’t get a hold of you by one method, they may not try another. Also make sure that your voice message is updated (so they know who</a:t>
            </a:r>
            <a:r>
              <a:rPr lang="en-US" sz="1200" kern="1200" baseline="0" dirty="0">
                <a:solidFill>
                  <a:schemeClr val="tx1"/>
                </a:solidFill>
                <a:effectLst/>
                <a:latin typeface="+mn-lt"/>
                <a:ea typeface="+mn-ea"/>
                <a:cs typeface="+mn-cs"/>
              </a:rPr>
              <a:t> they’ve reached and is simple/professional</a:t>
            </a:r>
            <a:r>
              <a:rPr lang="en-US" sz="1200" b="0" kern="1200" baseline="0" dirty="0">
                <a:solidFill>
                  <a:schemeClr val="tx1"/>
                </a:solidFill>
                <a:effectLst/>
                <a:latin typeface="+mn-lt"/>
                <a:ea typeface="+mn-ea"/>
                <a:cs typeface="+mn-cs"/>
              </a:rPr>
              <a:t>). If you’re graduating soon, you’ll want to use a non-iastate.edu address as Iowa State deactivates email address the term after you graduate. You want to be sure employers can reach you! </a:t>
            </a:r>
            <a:r>
              <a:rPr lang="en-US" sz="1200" kern="1200" dirty="0">
                <a:solidFill>
                  <a:schemeClr val="tx1"/>
                </a:solidFill>
                <a:effectLst/>
                <a:latin typeface="+mn-lt"/>
                <a:ea typeface="+mn-ea"/>
                <a:cs typeface="+mn-cs"/>
              </a:rPr>
              <a:t>You can include your physical</a:t>
            </a:r>
            <a:r>
              <a:rPr lang="en-US" sz="1200" kern="1200" baseline="0" dirty="0">
                <a:solidFill>
                  <a:schemeClr val="tx1"/>
                </a:solidFill>
                <a:effectLst/>
                <a:latin typeface="+mn-lt"/>
                <a:ea typeface="+mn-ea"/>
                <a:cs typeface="+mn-cs"/>
              </a:rPr>
              <a:t> address if you choose to. If you are applying to positions in your hometown in can be beneficial to include your permanent address to show that you have a connection to the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*Do not include any personal information on your resume such as your birth date, age, gender, marital status, etc. You also should NOT include a photo of yourself.</a:t>
            </a:r>
          </a:p>
          <a:p>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4</a:t>
            </a:fld>
            <a:endParaRPr lang="en-US"/>
          </a:p>
        </p:txBody>
      </p:sp>
    </p:spTree>
    <p:extLst>
      <p:ext uri="{BB962C8B-B14F-4D97-AF65-F5344CB8AC3E}">
        <p14:creationId xmlns:p14="http://schemas.microsoft.com/office/powerpoint/2010/main" val="364925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Emphasize that tailoring objective statement is preferred (especially if applying online)</a:t>
            </a:r>
          </a:p>
        </p:txBody>
      </p:sp>
      <p:sp>
        <p:nvSpPr>
          <p:cNvPr id="4" name="Slide Number Placeholder 3"/>
          <p:cNvSpPr>
            <a:spLocks noGrp="1"/>
          </p:cNvSpPr>
          <p:nvPr>
            <p:ph type="sldNum" sz="quarter" idx="10"/>
          </p:nvPr>
        </p:nvSpPr>
        <p:spPr/>
        <p:txBody>
          <a:bodyPr/>
          <a:lstStyle/>
          <a:p>
            <a:fld id="{AE2C69B2-8524-4B63-93E1-BAC82E29A527}" type="slidenum">
              <a:rPr lang="en-US" smtClean="0"/>
              <a:pPr/>
              <a:t>5</a:t>
            </a:fld>
            <a:endParaRPr lang="en-US"/>
          </a:p>
        </p:txBody>
      </p:sp>
    </p:spTree>
    <p:extLst>
      <p:ext uri="{BB962C8B-B14F-4D97-AF65-F5344CB8AC3E}">
        <p14:creationId xmlns:p14="http://schemas.microsoft.com/office/powerpoint/2010/main" val="163467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education section comes after the objective statement and is a very important part of your college resume.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in this section you will also begin listing items in reverse chronological order meaning that the most recent experience is listed first.  So, your Iowa State information will be listed first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any other collegiate institutions, or high school information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Iowa State you want to list out your degree level, your major, your cumulative GPA and your anticipated graduation date. </a:t>
            </a:r>
          </a:p>
          <a:p>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6</a:t>
            </a:fld>
            <a:endParaRPr lang="en-US"/>
          </a:p>
        </p:txBody>
      </p:sp>
    </p:spTree>
    <p:extLst>
      <p:ext uri="{BB962C8B-B14F-4D97-AF65-F5344CB8AC3E}">
        <p14:creationId xmlns:p14="http://schemas.microsoft.com/office/powerpoint/2010/main" val="308798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fontAlgn="ctr"/>
            <a:r>
              <a:rPr lang="en-US" sz="1200" kern="1200" dirty="0">
                <a:solidFill>
                  <a:schemeClr val="tx1"/>
                </a:solidFill>
                <a:effectLst/>
                <a:latin typeface="+mn-lt"/>
                <a:ea typeface="+mn-ea"/>
                <a:cs typeface="+mn-cs"/>
              </a:rPr>
              <a:t>The next part of your resume is devoted to work experiences.  </a:t>
            </a:r>
          </a:p>
          <a:p>
            <a:pPr lvl="0" fontAlgn="ctr"/>
            <a:r>
              <a:rPr lang="en-US" sz="1200" kern="1200" dirty="0">
                <a:solidFill>
                  <a:schemeClr val="tx1"/>
                </a:solidFill>
                <a:effectLst/>
                <a:latin typeface="+mn-lt"/>
                <a:ea typeface="+mn-ea"/>
                <a:cs typeface="+mn-cs"/>
              </a:rPr>
              <a:t>*This includes any experiences that you are paid</a:t>
            </a:r>
            <a:r>
              <a:rPr lang="en-US" sz="1200" kern="1200" baseline="0" dirty="0">
                <a:solidFill>
                  <a:schemeClr val="tx1"/>
                </a:solidFill>
                <a:effectLst/>
                <a:latin typeface="+mn-lt"/>
                <a:ea typeface="+mn-ea"/>
                <a:cs typeface="+mn-cs"/>
              </a:rPr>
              <a:t> for</a:t>
            </a:r>
            <a:r>
              <a:rPr lang="en-US" sz="1200" kern="1200" dirty="0">
                <a:solidFill>
                  <a:schemeClr val="tx1"/>
                </a:solidFill>
                <a:effectLst/>
                <a:latin typeface="+mn-lt"/>
                <a:ea typeface="+mn-ea"/>
                <a:cs typeface="+mn-cs"/>
              </a:rPr>
              <a:t>.  Employers highly value the skills you gain in work experiences, whether those are professional skills or technical skills</a:t>
            </a:r>
          </a:p>
          <a:p>
            <a:pPr lvl="0" fontAlgn="ct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*You can choose to list your</a:t>
            </a:r>
            <a:r>
              <a:rPr lang="en-US" sz="1200" kern="1200" baseline="0" dirty="0">
                <a:solidFill>
                  <a:schemeClr val="tx1"/>
                </a:solidFill>
                <a:effectLst/>
                <a:latin typeface="+mn-lt"/>
                <a:ea typeface="+mn-ea"/>
                <a:cs typeface="+mn-cs"/>
              </a:rPr>
              <a:t> work experiences in two different sections if applicable: Professional Work Experience and Other Work Experience. This can help to ensure that your professional experiences are emphasized toward the top of your resume. </a:t>
            </a:r>
          </a:p>
          <a:p>
            <a:pPr lvl="0" fontAlgn="ctr"/>
            <a:endParaRPr lang="en-US" sz="1200" kern="1200" baseline="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a:t>
            </a:r>
            <a:r>
              <a:rPr lang="en-US" sz="1200" kern="1200" baseline="0" dirty="0">
                <a:solidFill>
                  <a:schemeClr val="tx1"/>
                </a:solidFill>
                <a:effectLst/>
                <a:latin typeface="+mn-lt"/>
                <a:ea typeface="+mn-ea"/>
                <a:cs typeface="+mn-cs"/>
              </a:rPr>
              <a:t> the most important parts of your resume is </a:t>
            </a:r>
            <a:r>
              <a:rPr lang="en-US" sz="1200" kern="1200" dirty="0">
                <a:solidFill>
                  <a:schemeClr val="tx1"/>
                </a:solidFill>
                <a:effectLst/>
                <a:latin typeface="+mn-lt"/>
                <a:ea typeface="+mn-ea"/>
                <a:cs typeface="+mn-cs"/>
              </a:rPr>
              <a:t>the bulleted statements describing the details of your job. </a:t>
            </a:r>
            <a:r>
              <a:rPr lang="en-US" sz="1200" b="0" kern="1200" baseline="0" dirty="0">
                <a:solidFill>
                  <a:srgbClr val="FF0000"/>
                </a:solidFill>
                <a:effectLst/>
                <a:latin typeface="+mn-lt"/>
                <a:ea typeface="+mn-ea"/>
                <a:cs typeface="+mn-cs"/>
              </a:rPr>
              <a:t>These are used to share your skills, responsibilities, and accomplishments, and show employers </a:t>
            </a:r>
            <a:r>
              <a:rPr lang="en-US" sz="1200" kern="1200" dirty="0">
                <a:solidFill>
                  <a:schemeClr val="tx1"/>
                </a:solidFill>
                <a:effectLst/>
                <a:latin typeface="+mn-lt"/>
                <a:ea typeface="+mn-ea"/>
                <a:cs typeface="+mn-cs"/>
              </a:rPr>
              <a:t>that you have successfully held a</a:t>
            </a:r>
            <a:r>
              <a:rPr lang="en-US" sz="1200" kern="1200" baseline="0" dirty="0">
                <a:solidFill>
                  <a:schemeClr val="tx1"/>
                </a:solidFill>
                <a:effectLst/>
                <a:latin typeface="+mn-lt"/>
                <a:ea typeface="+mn-ea"/>
                <a:cs typeface="+mn-cs"/>
              </a:rPr>
              <a:t> job in the past. </a:t>
            </a:r>
            <a:r>
              <a:rPr lang="en-US" sz="1200" b="0" kern="1200" baseline="0" dirty="0">
                <a:solidFill>
                  <a:srgbClr val="FF0000"/>
                </a:solidFill>
                <a:effectLst/>
                <a:latin typeface="+mn-lt"/>
                <a:ea typeface="+mn-ea"/>
                <a:cs typeface="+mn-cs"/>
              </a:rPr>
              <a:t>While employers may be interested in the specific tasks you completed while in your position, they are more interested in seeing the skills you developed</a:t>
            </a:r>
            <a:r>
              <a:rPr lang="en-US" sz="1200" b="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e’ll spend some</a:t>
            </a:r>
            <a:r>
              <a:rPr lang="en-US" sz="1200" kern="1200" baseline="0" dirty="0">
                <a:solidFill>
                  <a:schemeClr val="tx1"/>
                </a:solidFill>
                <a:effectLst/>
                <a:latin typeface="+mn-lt"/>
                <a:ea typeface="+mn-ea"/>
                <a:cs typeface="+mn-cs"/>
              </a:rPr>
              <a:t> time</a:t>
            </a:r>
            <a:r>
              <a:rPr lang="en-US" sz="1200" kern="1200" dirty="0">
                <a:solidFill>
                  <a:schemeClr val="tx1"/>
                </a:solidFill>
                <a:effectLst/>
                <a:latin typeface="+mn-lt"/>
                <a:ea typeface="+mn-ea"/>
                <a:cs typeface="+mn-cs"/>
              </a:rPr>
              <a:t> helping you learn how to build effective</a:t>
            </a:r>
            <a:r>
              <a:rPr lang="en-US" sz="1200" kern="1200" baseline="0" dirty="0">
                <a:solidFill>
                  <a:schemeClr val="tx1"/>
                </a:solidFill>
                <a:effectLst/>
                <a:latin typeface="+mn-lt"/>
                <a:ea typeface="+mn-ea"/>
                <a:cs typeface="+mn-cs"/>
              </a:rPr>
              <a:t> statements </a:t>
            </a:r>
            <a:r>
              <a:rPr lang="en-US" sz="1200" kern="1200" dirty="0">
                <a:solidFill>
                  <a:schemeClr val="tx1"/>
                </a:solidFill>
                <a:effectLst/>
                <a:latin typeface="+mn-lt"/>
                <a:ea typeface="+mn-ea"/>
                <a:cs typeface="+mn-cs"/>
              </a:rPr>
              <a:t>later in</a:t>
            </a:r>
            <a:r>
              <a:rPr lang="en-US" sz="1200" kern="1200" baseline="0" dirty="0">
                <a:solidFill>
                  <a:schemeClr val="tx1"/>
                </a:solidFill>
                <a:effectLst/>
                <a:latin typeface="+mn-lt"/>
                <a:ea typeface="+mn-ea"/>
                <a:cs typeface="+mn-cs"/>
              </a:rPr>
              <a:t> this video</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7</a:t>
            </a:fld>
            <a:endParaRPr lang="en-US"/>
          </a:p>
        </p:txBody>
      </p:sp>
    </p:spTree>
    <p:extLst>
      <p:ext uri="{BB962C8B-B14F-4D97-AF65-F5344CB8AC3E}">
        <p14:creationId xmlns:p14="http://schemas.microsoft.com/office/powerpoint/2010/main" val="548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a:t>
            </a:r>
            <a:r>
              <a:rPr lang="en-US" baseline="0" dirty="0"/>
              <a:t>w let’s take a look at a few different ways to format your work experience. Here is an example of how to show your work if you only have non-engineering experience at this point. </a:t>
            </a:r>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8</a:t>
            </a:fld>
            <a:endParaRPr lang="en-US"/>
          </a:p>
        </p:txBody>
      </p:sp>
    </p:spTree>
    <p:extLst>
      <p:ext uri="{BB962C8B-B14F-4D97-AF65-F5344CB8AC3E}">
        <p14:creationId xmlns:p14="http://schemas.microsoft.com/office/powerpoint/2010/main" val="351853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an example of how to show both professional and non-engineering work experiences combined</a:t>
            </a:r>
            <a:r>
              <a:rPr lang="en-US" baseline="0" dirty="0"/>
              <a:t> in one section called ‘Employment Experience’. Note that more bullets are included for the professional co-op/internship positions compared to the part-time research and stock clerk positions.</a:t>
            </a:r>
            <a:endParaRPr lang="en-US" dirty="0"/>
          </a:p>
        </p:txBody>
      </p:sp>
      <p:sp>
        <p:nvSpPr>
          <p:cNvPr id="4" name="Slide Number Placeholder 3"/>
          <p:cNvSpPr>
            <a:spLocks noGrp="1"/>
          </p:cNvSpPr>
          <p:nvPr>
            <p:ph type="sldNum" sz="quarter" idx="10"/>
          </p:nvPr>
        </p:nvSpPr>
        <p:spPr/>
        <p:txBody>
          <a:bodyPr/>
          <a:lstStyle/>
          <a:p>
            <a:fld id="{AE2C69B2-8524-4B63-93E1-BAC82E29A527}" type="slidenum">
              <a:rPr lang="en-US" smtClean="0"/>
              <a:pPr/>
              <a:t>9</a:t>
            </a:fld>
            <a:endParaRPr lang="en-US"/>
          </a:p>
        </p:txBody>
      </p:sp>
    </p:spTree>
    <p:extLst>
      <p:ext uri="{BB962C8B-B14F-4D97-AF65-F5344CB8AC3E}">
        <p14:creationId xmlns:p14="http://schemas.microsoft.com/office/powerpoint/2010/main" val="90045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7A9A9-84AA-4C40-B945-043945EE6492}" type="slidenum">
              <a:rPr lang="en-US" smtClean="0"/>
              <a:t>‹#›</a:t>
            </a:fld>
            <a:endParaRPr lang="en-US" dirty="0"/>
          </a:p>
        </p:txBody>
      </p:sp>
      <p:sp>
        <p:nvSpPr>
          <p:cNvPr id="7" name="Rectangle 2"/>
          <p:cNvSpPr>
            <a:spLocks noChangeArrowheads="1"/>
          </p:cNvSpPr>
          <p:nvPr/>
        </p:nvSpPr>
        <p:spPr bwMode="auto">
          <a:xfrm>
            <a:off x="0" y="0"/>
            <a:ext cx="12192000" cy="1828800"/>
          </a:xfrm>
          <a:prstGeom prst="rect">
            <a:avLst/>
          </a:prstGeom>
          <a:solidFill>
            <a:srgbClr val="CE1126"/>
          </a:solidFill>
          <a:ln w="9525">
            <a:noFill/>
            <a:miter lim="800000"/>
            <a:headEnd/>
            <a:tailEnd/>
          </a:ln>
          <a:effectLst/>
        </p:spPr>
        <p:txBody>
          <a:bodyPr wrap="none" lIns="91429" tIns="45714" rIns="91429" bIns="45714" anchor="ctr"/>
          <a:lstStyle/>
          <a:p>
            <a:endParaRPr lang="en-US" sz="1800" dirty="0"/>
          </a:p>
        </p:txBody>
      </p:sp>
      <p:pic>
        <p:nvPicPr>
          <p:cNvPr id="8" name="Picture 7" descr="CoELogoLeftUniversRev.png"/>
          <p:cNvPicPr>
            <a:picLocks noChangeAspect="1"/>
          </p:cNvPicPr>
          <p:nvPr/>
        </p:nvPicPr>
        <p:blipFill>
          <a:blip r:embed="rId2" cstate="print"/>
          <a:stretch>
            <a:fillRect/>
          </a:stretch>
        </p:blipFill>
        <p:spPr>
          <a:xfrm>
            <a:off x="711200" y="533400"/>
            <a:ext cx="6705600" cy="705074"/>
          </a:xfrm>
          <a:prstGeom prst="rect">
            <a:avLst/>
          </a:prstGeom>
        </p:spPr>
      </p:pic>
      <p:sp>
        <p:nvSpPr>
          <p:cNvPr id="9" name="TextBox 8"/>
          <p:cNvSpPr txBox="1"/>
          <p:nvPr/>
        </p:nvSpPr>
        <p:spPr>
          <a:xfrm>
            <a:off x="0" y="6211670"/>
            <a:ext cx="12192000" cy="646331"/>
          </a:xfrm>
          <a:prstGeom prst="rect">
            <a:avLst/>
          </a:prstGeom>
          <a:solidFill>
            <a:srgbClr val="C8102E"/>
          </a:solidFill>
        </p:spPr>
        <p:txBody>
          <a:bodyPr wrap="square" rtlCol="0">
            <a:spAutoFit/>
          </a:bodyPr>
          <a:lstStyle/>
          <a:p>
            <a:pPr algn="ctr"/>
            <a:r>
              <a:rPr lang="en-US" sz="2000" dirty="0">
                <a:solidFill>
                  <a:schemeClr val="bg1"/>
                </a:solidFill>
                <a:latin typeface="Franklin Gothic Book" panose="020B0503020102020204" pitchFamily="34" charset="0"/>
              </a:rPr>
              <a:t>Engineering Career Services</a:t>
            </a:r>
          </a:p>
          <a:p>
            <a:pPr algn="ctr"/>
            <a:r>
              <a:rPr lang="en-US" sz="1600" dirty="0">
                <a:solidFill>
                  <a:schemeClr val="bg1"/>
                </a:solidFill>
                <a:latin typeface="Franklin Gothic Book" panose="020B0503020102020204" pitchFamily="34" charset="0"/>
              </a:rPr>
              <a:t>3200 Marston Hall ● 515-294-2540 ● ecs@iastate.edu ● www.engineering.iastate.edu/ecs</a:t>
            </a:r>
          </a:p>
        </p:txBody>
      </p:sp>
    </p:spTree>
    <p:extLst>
      <p:ext uri="{BB962C8B-B14F-4D97-AF65-F5344CB8AC3E}">
        <p14:creationId xmlns:p14="http://schemas.microsoft.com/office/powerpoint/2010/main" val="12354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105410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34533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6" name="Slide Number Placeholder 5"/>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293010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186189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40947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16971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405621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42672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73578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E13907-646C-422E-B075-614A73FE3812}"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7A9A9-84AA-4C40-B945-043945EE6492}" type="slidenum">
              <a:rPr lang="en-US" smtClean="0"/>
              <a:t>‹#›</a:t>
            </a:fld>
            <a:endParaRPr lang="en-US" dirty="0"/>
          </a:p>
        </p:txBody>
      </p:sp>
    </p:spTree>
    <p:extLst>
      <p:ext uri="{BB962C8B-B14F-4D97-AF65-F5344CB8AC3E}">
        <p14:creationId xmlns:p14="http://schemas.microsoft.com/office/powerpoint/2010/main" val="29813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448" y="1013091"/>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3903" y="2123417"/>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DRAFT</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ISU Center for Industrial Research and Service</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90E8C-CC0C-451E-A25D-2D7EF2425DD2}" type="slidenum">
              <a:rPr lang="en-US" smtClean="0"/>
              <a:pPr/>
              <a:t>‹#›</a:t>
            </a:fld>
            <a:endParaRPr lang="en-US" dirty="0"/>
          </a:p>
        </p:txBody>
      </p:sp>
      <p:sp>
        <p:nvSpPr>
          <p:cNvPr id="8" name="Rectangle 2"/>
          <p:cNvSpPr>
            <a:spLocks noChangeArrowheads="1"/>
          </p:cNvSpPr>
          <p:nvPr/>
        </p:nvSpPr>
        <p:spPr bwMode="auto">
          <a:xfrm>
            <a:off x="0" y="0"/>
            <a:ext cx="12192000" cy="933674"/>
          </a:xfrm>
          <a:prstGeom prst="rect">
            <a:avLst/>
          </a:prstGeom>
          <a:solidFill>
            <a:srgbClr val="C8102E"/>
          </a:solidFill>
          <a:ln w="9525">
            <a:noFill/>
            <a:miter lim="800000"/>
            <a:headEnd/>
            <a:tailEnd/>
          </a:ln>
          <a:effectLst/>
        </p:spPr>
        <p:txBody>
          <a:bodyPr wrap="none" lIns="91429" tIns="45714" rIns="91429" bIns="45714" anchor="ctr"/>
          <a:lstStyle/>
          <a:p>
            <a:endParaRPr lang="en-US" sz="1800" dirty="0"/>
          </a:p>
        </p:txBody>
      </p:sp>
      <p:pic>
        <p:nvPicPr>
          <p:cNvPr id="9" name="Picture 8" descr="CoELogoLeftUniversRev.png"/>
          <p:cNvPicPr>
            <a:picLocks noChangeAspect="1"/>
          </p:cNvPicPr>
          <p:nvPr/>
        </p:nvPicPr>
        <p:blipFill>
          <a:blip r:embed="rId13" cstate="print"/>
          <a:stretch>
            <a:fillRect/>
          </a:stretch>
        </p:blipFill>
        <p:spPr>
          <a:xfrm>
            <a:off x="406400" y="133126"/>
            <a:ext cx="5461000" cy="705074"/>
          </a:xfrm>
          <a:prstGeom prst="rect">
            <a:avLst/>
          </a:prstGeom>
        </p:spPr>
      </p:pic>
    </p:spTree>
    <p:extLst>
      <p:ext uri="{BB962C8B-B14F-4D97-AF65-F5344CB8AC3E}">
        <p14:creationId xmlns:p14="http://schemas.microsoft.com/office/powerpoint/2010/main" val="572997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AAE9-F9F1-94FA-D904-640B2016DC87}"/>
              </a:ext>
            </a:extLst>
          </p:cNvPr>
          <p:cNvSpPr>
            <a:spLocks noGrp="1"/>
          </p:cNvSpPr>
          <p:nvPr>
            <p:ph type="ctrTitle"/>
          </p:nvPr>
        </p:nvSpPr>
        <p:spPr/>
        <p:txBody>
          <a:bodyPr/>
          <a:lstStyle/>
          <a:p>
            <a:r>
              <a:rPr lang="en-GB" dirty="0">
                <a:cs typeface="Calibri"/>
              </a:rPr>
              <a:t>AIAA Resume Review</a:t>
            </a:r>
            <a:endParaRPr lang="en-GB" dirty="0"/>
          </a:p>
        </p:txBody>
      </p:sp>
      <p:sp>
        <p:nvSpPr>
          <p:cNvPr id="3" name="Subtitle 2">
            <a:extLst>
              <a:ext uri="{FF2B5EF4-FFF2-40B4-BE49-F238E27FC236}">
                <a16:creationId xmlns:a16="http://schemas.microsoft.com/office/drawing/2014/main" id="{7FDA7A55-E49E-031C-7A03-3F584099BF45}"/>
              </a:ext>
            </a:extLst>
          </p:cNvPr>
          <p:cNvSpPr>
            <a:spLocks noGrp="1"/>
          </p:cNvSpPr>
          <p:nvPr>
            <p:ph type="subTitle" idx="1"/>
          </p:nvPr>
        </p:nvSpPr>
        <p:spPr/>
        <p:txBody>
          <a:bodyPr vert="horz" lIns="91440" tIns="45720" rIns="91440" bIns="45720" rtlCol="0" anchor="t">
            <a:normAutofit/>
          </a:bodyPr>
          <a:lstStyle/>
          <a:p>
            <a:r>
              <a:rPr lang="en-GB" dirty="0">
                <a:cs typeface="Calibri"/>
              </a:rPr>
              <a:t>Please Check-in</a:t>
            </a:r>
          </a:p>
          <a:p>
            <a:r>
              <a:rPr lang="en-GB" dirty="0">
                <a:cs typeface="Calibri"/>
              </a:rPr>
              <a:t>(Specify if you're in ENGR 101)</a:t>
            </a:r>
          </a:p>
        </p:txBody>
      </p:sp>
      <p:pic>
        <p:nvPicPr>
          <p:cNvPr id="6" name="Picture 5" descr="A white cover with blue text&#10;&#10;Description automatically generated">
            <a:extLst>
              <a:ext uri="{FF2B5EF4-FFF2-40B4-BE49-F238E27FC236}">
                <a16:creationId xmlns:a16="http://schemas.microsoft.com/office/drawing/2014/main" id="{F7B854C5-DBE1-7D16-87A6-CE807EF5765A}"/>
              </a:ext>
            </a:extLst>
          </p:cNvPr>
          <p:cNvPicPr>
            <a:picLocks noChangeAspect="1"/>
          </p:cNvPicPr>
          <p:nvPr/>
        </p:nvPicPr>
        <p:blipFill>
          <a:blip r:embed="rId2"/>
          <a:stretch>
            <a:fillRect/>
          </a:stretch>
        </p:blipFill>
        <p:spPr>
          <a:xfrm>
            <a:off x="977" y="244"/>
            <a:ext cx="12194457" cy="6858614"/>
          </a:xfrm>
          <a:prstGeom prst="rect">
            <a:avLst/>
          </a:prstGeom>
        </p:spPr>
      </p:pic>
    </p:spTree>
    <p:extLst>
      <p:ext uri="{BB962C8B-B14F-4D97-AF65-F5344CB8AC3E}">
        <p14:creationId xmlns:p14="http://schemas.microsoft.com/office/powerpoint/2010/main" val="17995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9144000" cy="857250"/>
          </a:xfrm>
        </p:spPr>
        <p:txBody>
          <a:bodyPr>
            <a:noAutofit/>
          </a:bodyPr>
          <a:lstStyle/>
          <a:p>
            <a:r>
              <a:rPr lang="en-US" sz="4000" b="1" dirty="0"/>
              <a:t>Work Experience Example: </a:t>
            </a:r>
            <a:br>
              <a:rPr lang="en-US" sz="4000" b="1" dirty="0"/>
            </a:br>
            <a:r>
              <a:rPr lang="en-US" sz="4000" b="1" dirty="0"/>
              <a:t>“Professional” &amp; “Other” </a:t>
            </a:r>
            <a:r>
              <a:rPr lang="en-US" sz="4000" b="1" u="sng" dirty="0"/>
              <a:t>Combined</a:t>
            </a:r>
          </a:p>
        </p:txBody>
      </p:sp>
      <p:pic>
        <p:nvPicPr>
          <p:cNvPr id="5" name="Picture 4">
            <a:extLst>
              <a:ext uri="{FF2B5EF4-FFF2-40B4-BE49-F238E27FC236}">
                <a16:creationId xmlns:a16="http://schemas.microsoft.com/office/drawing/2014/main" id="{8E283D56-F67E-66FA-2DB6-0BA1516C1388}"/>
              </a:ext>
            </a:extLst>
          </p:cNvPr>
          <p:cNvPicPr>
            <a:picLocks noChangeAspect="1"/>
          </p:cNvPicPr>
          <p:nvPr/>
        </p:nvPicPr>
        <p:blipFill>
          <a:blip r:embed="rId3"/>
          <a:stretch>
            <a:fillRect/>
          </a:stretch>
        </p:blipFill>
        <p:spPr>
          <a:xfrm>
            <a:off x="2573842" y="2362200"/>
            <a:ext cx="7044317" cy="4302614"/>
          </a:xfrm>
          <a:prstGeom prst="rect">
            <a:avLst/>
          </a:prstGeom>
        </p:spPr>
      </p:pic>
    </p:spTree>
    <p:extLst>
      <p:ext uri="{BB962C8B-B14F-4D97-AF65-F5344CB8AC3E}">
        <p14:creationId xmlns:p14="http://schemas.microsoft.com/office/powerpoint/2010/main" val="27499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937" y="1217136"/>
            <a:ext cx="9144000" cy="857250"/>
          </a:xfrm>
        </p:spPr>
        <p:txBody>
          <a:bodyPr>
            <a:noAutofit/>
          </a:bodyPr>
          <a:lstStyle/>
          <a:p>
            <a:r>
              <a:rPr lang="en-US" sz="4000" b="1" dirty="0"/>
              <a:t>Work Experience Example: </a:t>
            </a:r>
            <a:br>
              <a:rPr lang="en-US" sz="4000" b="1" dirty="0"/>
            </a:br>
            <a:r>
              <a:rPr lang="en-US" sz="4000" b="1" dirty="0"/>
              <a:t>“Professional” &amp; “Other” </a:t>
            </a:r>
            <a:r>
              <a:rPr lang="en-US" sz="4000" b="1" u="sng" dirty="0"/>
              <a:t>Separated</a:t>
            </a:r>
          </a:p>
        </p:txBody>
      </p:sp>
      <p:sp>
        <p:nvSpPr>
          <p:cNvPr id="6" name="Right Brace 5"/>
          <p:cNvSpPr/>
          <p:nvPr/>
        </p:nvSpPr>
        <p:spPr>
          <a:xfrm>
            <a:off x="7962900" y="2793274"/>
            <a:ext cx="571500" cy="2312127"/>
          </a:xfrm>
          <a:prstGeom prst="rightBrace">
            <a:avLst>
              <a:gd name="adj1" fmla="val 87190"/>
              <a:gd name="adj2" fmla="val 50000"/>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7" name="TextBox 6"/>
          <p:cNvSpPr txBox="1"/>
          <p:nvPr/>
        </p:nvSpPr>
        <p:spPr>
          <a:xfrm>
            <a:off x="8610600" y="3309372"/>
            <a:ext cx="1981200" cy="1338828"/>
          </a:xfrm>
          <a:prstGeom prst="rect">
            <a:avLst/>
          </a:prstGeom>
          <a:noFill/>
        </p:spPr>
        <p:txBody>
          <a:bodyPr wrap="square" rtlCol="0">
            <a:spAutoFit/>
          </a:bodyPr>
          <a:lstStyle/>
          <a:p>
            <a:r>
              <a:rPr lang="en-US" sz="1350" dirty="0"/>
              <a:t>Professional Work Experience appears first because it’s more relevant, even though work at Johnson’s Local Hardware is more current</a:t>
            </a:r>
          </a:p>
        </p:txBody>
      </p:sp>
      <p:sp>
        <p:nvSpPr>
          <p:cNvPr id="8" name="Right Brace 7"/>
          <p:cNvSpPr/>
          <p:nvPr/>
        </p:nvSpPr>
        <p:spPr>
          <a:xfrm>
            <a:off x="7962900" y="5525318"/>
            <a:ext cx="571500" cy="799283"/>
          </a:xfrm>
          <a:prstGeom prst="rightBrace">
            <a:avLst>
              <a:gd name="adj1" fmla="val 34964"/>
              <a:gd name="adj2" fmla="val 50000"/>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9" name="TextBox 8"/>
          <p:cNvSpPr txBox="1"/>
          <p:nvPr/>
        </p:nvSpPr>
        <p:spPr>
          <a:xfrm>
            <a:off x="8610600" y="5562601"/>
            <a:ext cx="2209800" cy="715581"/>
          </a:xfrm>
          <a:prstGeom prst="rect">
            <a:avLst/>
          </a:prstGeom>
          <a:noFill/>
        </p:spPr>
        <p:txBody>
          <a:bodyPr wrap="square" rtlCol="0">
            <a:spAutoFit/>
          </a:bodyPr>
          <a:lstStyle/>
          <a:p>
            <a:r>
              <a:rPr lang="en-US" sz="1350" dirty="0"/>
              <a:t>Still emphasizes important skills but appears below professional experience</a:t>
            </a:r>
          </a:p>
        </p:txBody>
      </p:sp>
      <p:pic>
        <p:nvPicPr>
          <p:cNvPr id="5" name="Picture 4">
            <a:extLst>
              <a:ext uri="{FF2B5EF4-FFF2-40B4-BE49-F238E27FC236}">
                <a16:creationId xmlns:a16="http://schemas.microsoft.com/office/drawing/2014/main" id="{160F6128-2F5F-06DD-0FC7-6F96586A698C}"/>
              </a:ext>
            </a:extLst>
          </p:cNvPr>
          <p:cNvPicPr>
            <a:picLocks noChangeAspect="1"/>
          </p:cNvPicPr>
          <p:nvPr/>
        </p:nvPicPr>
        <p:blipFill>
          <a:blip r:embed="rId3"/>
          <a:stretch>
            <a:fillRect/>
          </a:stretch>
        </p:blipFill>
        <p:spPr>
          <a:xfrm>
            <a:off x="2142000" y="2438401"/>
            <a:ext cx="5744701" cy="4089793"/>
          </a:xfrm>
          <a:prstGeom prst="rect">
            <a:avLst/>
          </a:prstGeom>
        </p:spPr>
      </p:pic>
    </p:spTree>
    <p:extLst>
      <p:ext uri="{BB962C8B-B14F-4D97-AF65-F5344CB8AC3E}">
        <p14:creationId xmlns:p14="http://schemas.microsoft.com/office/powerpoint/2010/main" val="13855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0700" y="1056074"/>
            <a:ext cx="8572500" cy="467927"/>
          </a:xfrm>
        </p:spPr>
        <p:txBody>
          <a:bodyPr>
            <a:noAutofit/>
          </a:bodyPr>
          <a:lstStyle/>
          <a:p>
            <a:r>
              <a:rPr lang="en-US" sz="3600" b="1" dirty="0"/>
              <a:t>Developing Skills-Based, Impact Statements</a:t>
            </a:r>
          </a:p>
        </p:txBody>
      </p:sp>
      <p:sp>
        <p:nvSpPr>
          <p:cNvPr id="3" name="Content Placeholder 2"/>
          <p:cNvSpPr>
            <a:spLocks noGrp="1"/>
          </p:cNvSpPr>
          <p:nvPr>
            <p:ph sz="half" idx="1"/>
            <p:custDataLst>
              <p:tags r:id="rId3"/>
            </p:custDataLst>
          </p:nvPr>
        </p:nvSpPr>
        <p:spPr>
          <a:xfrm>
            <a:off x="381000" y="1752600"/>
            <a:ext cx="11353800" cy="4191000"/>
          </a:xfrm>
        </p:spPr>
        <p:txBody>
          <a:bodyPr>
            <a:normAutofit fontScale="92500" lnSpcReduction="20000"/>
          </a:bodyPr>
          <a:lstStyle/>
          <a:p>
            <a:pPr marL="385763" indent="-385763">
              <a:buFont typeface="+mj-lt"/>
              <a:buAutoNum type="arabicPeriod"/>
            </a:pPr>
            <a:r>
              <a:rPr lang="en-US" sz="2850" dirty="0"/>
              <a:t>Identify a task that was performed</a:t>
            </a:r>
          </a:p>
          <a:p>
            <a:pPr marL="728663" lvl="1"/>
            <a:r>
              <a:rPr lang="en-US" sz="2175" dirty="0"/>
              <a:t>Prepared test specimens.</a:t>
            </a:r>
          </a:p>
          <a:p>
            <a:pPr marL="728663" lvl="1"/>
            <a:r>
              <a:rPr lang="en-US" sz="2175" dirty="0"/>
              <a:t>Checked out customers.</a:t>
            </a:r>
          </a:p>
          <a:p>
            <a:pPr marL="385763">
              <a:spcBef>
                <a:spcPts val="900"/>
              </a:spcBef>
              <a:buFont typeface="+mj-lt"/>
              <a:buAutoNum type="arabicPeriod"/>
            </a:pPr>
            <a:r>
              <a:rPr lang="en-US" sz="2850" dirty="0">
                <a:solidFill>
                  <a:srgbClr val="DA1A33"/>
                </a:solidFill>
              </a:rPr>
              <a:t>Identify a transferable skill used to complete the task</a:t>
            </a:r>
          </a:p>
          <a:p>
            <a:pPr marL="728663" lvl="1"/>
            <a:r>
              <a:rPr lang="en-US" sz="2175" u="sng" dirty="0">
                <a:solidFill>
                  <a:srgbClr val="DA1A33"/>
                </a:solidFill>
              </a:rPr>
              <a:t>Followed a detailed procedure</a:t>
            </a:r>
            <a:r>
              <a:rPr lang="en-US" sz="2175" dirty="0">
                <a:solidFill>
                  <a:srgbClr val="DA1A33"/>
                </a:solidFill>
              </a:rPr>
              <a:t> </a:t>
            </a:r>
            <a:r>
              <a:rPr lang="en-US" sz="2175" dirty="0"/>
              <a:t>to prepare test specimens.</a:t>
            </a:r>
            <a:br>
              <a:rPr lang="en-US" sz="2175" dirty="0"/>
            </a:br>
            <a:r>
              <a:rPr lang="en-US" sz="2175" dirty="0"/>
              <a:t>                                  or</a:t>
            </a:r>
          </a:p>
          <a:p>
            <a:pPr marL="728663" lvl="1"/>
            <a:r>
              <a:rPr lang="en-US" sz="2175" u="sng" dirty="0">
                <a:solidFill>
                  <a:srgbClr val="DA1A33"/>
                </a:solidFill>
              </a:rPr>
              <a:t>Provided excellent service</a:t>
            </a:r>
            <a:r>
              <a:rPr lang="en-US" sz="2175" dirty="0">
                <a:solidFill>
                  <a:srgbClr val="DA1A33"/>
                </a:solidFill>
              </a:rPr>
              <a:t> </a:t>
            </a:r>
            <a:r>
              <a:rPr lang="en-US" sz="2175" dirty="0"/>
              <a:t>while accurately and efficiently checking out customers.</a:t>
            </a:r>
          </a:p>
          <a:p>
            <a:pPr marL="385763">
              <a:spcBef>
                <a:spcPts val="1350"/>
              </a:spcBef>
              <a:buFont typeface="+mj-lt"/>
              <a:buAutoNum type="arabicPeriod"/>
            </a:pPr>
            <a:r>
              <a:rPr lang="en-US" sz="2850" dirty="0">
                <a:solidFill>
                  <a:srgbClr val="00B050"/>
                </a:solidFill>
              </a:rPr>
              <a:t>Add the Impact (if known)</a:t>
            </a:r>
          </a:p>
          <a:p>
            <a:pPr marL="728663" lvl="1"/>
            <a:r>
              <a:rPr lang="en-US" sz="2175" dirty="0">
                <a:solidFill>
                  <a:srgbClr val="DA1A33"/>
                </a:solidFill>
              </a:rPr>
              <a:t>Followed a detailed procedure </a:t>
            </a:r>
            <a:r>
              <a:rPr lang="en-US" sz="2175" dirty="0"/>
              <a:t>to prepare test specimens that </a:t>
            </a:r>
            <a:r>
              <a:rPr lang="en-US" sz="2175" u="sng" dirty="0">
                <a:solidFill>
                  <a:srgbClr val="00B050"/>
                </a:solidFill>
              </a:rPr>
              <a:t>consistently met quality standards.</a:t>
            </a:r>
          </a:p>
          <a:p>
            <a:pPr marL="728663" lvl="1">
              <a:buNone/>
            </a:pPr>
            <a:r>
              <a:rPr lang="en-US" sz="2175" dirty="0"/>
              <a:t>			or</a:t>
            </a:r>
          </a:p>
          <a:p>
            <a:pPr marL="728663" lvl="1"/>
            <a:r>
              <a:rPr lang="en-US" sz="2175" u="sng" dirty="0">
                <a:solidFill>
                  <a:srgbClr val="DA1A33"/>
                </a:solidFill>
              </a:rPr>
              <a:t>Provided excellent service</a:t>
            </a:r>
            <a:r>
              <a:rPr lang="en-US" sz="2175" dirty="0">
                <a:solidFill>
                  <a:srgbClr val="DA1A33"/>
                </a:solidFill>
              </a:rPr>
              <a:t> </a:t>
            </a:r>
            <a:r>
              <a:rPr lang="en-US" sz="2175" dirty="0"/>
              <a:t>while accurately and efficiently checking out customers </a:t>
            </a:r>
            <a:r>
              <a:rPr lang="en-US" sz="2175" u="sng" dirty="0">
                <a:solidFill>
                  <a:srgbClr val="00B050"/>
                </a:solidFill>
              </a:rPr>
              <a:t>to decrease overall wait time.</a:t>
            </a:r>
          </a:p>
        </p:txBody>
      </p:sp>
      <p:sp>
        <p:nvSpPr>
          <p:cNvPr id="4" name="Rectangle 3"/>
          <p:cNvSpPr/>
          <p:nvPr>
            <p:custDataLst>
              <p:tags r:id="rId4"/>
            </p:custDataLst>
          </p:nvPr>
        </p:nvSpPr>
        <p:spPr>
          <a:xfrm>
            <a:off x="3124200" y="6096000"/>
            <a:ext cx="6286500" cy="553998"/>
          </a:xfrm>
          <a:prstGeom prst="rect">
            <a:avLst/>
          </a:prstGeom>
          <a:solidFill>
            <a:schemeClr val="bg1">
              <a:lumMod val="85000"/>
            </a:schemeClr>
          </a:solidFill>
        </p:spPr>
        <p:txBody>
          <a:bodyPr wrap="square">
            <a:spAutoFit/>
          </a:bodyPr>
          <a:lstStyle/>
          <a:p>
            <a:r>
              <a:rPr lang="en-US" sz="1500" dirty="0">
                <a:latin typeface="Calibri" panose="020F0502020204030204" pitchFamily="34" charset="0"/>
              </a:rPr>
              <a:t>Anyone can say that they have certain skills, so employers look for proof that you have had experience and success applying certain skills.  </a:t>
            </a:r>
          </a:p>
        </p:txBody>
      </p:sp>
    </p:spTree>
    <p:custDataLst>
      <p:tags r:id="rId1"/>
    </p:custDataLst>
    <p:extLst>
      <p:ext uri="{BB962C8B-B14F-4D97-AF65-F5344CB8AC3E}">
        <p14:creationId xmlns:p14="http://schemas.microsoft.com/office/powerpoint/2010/main" val="6014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2057400" y="1085850"/>
            <a:ext cx="7924800" cy="571500"/>
          </a:xfrm>
        </p:spPr>
        <p:txBody>
          <a:bodyPr>
            <a:noAutofit/>
          </a:bodyPr>
          <a:lstStyle/>
          <a:p>
            <a:r>
              <a:rPr lang="en-US" b="1" dirty="0"/>
              <a:t>Activities/Leadership Section</a:t>
            </a:r>
          </a:p>
        </p:txBody>
      </p:sp>
      <p:sp>
        <p:nvSpPr>
          <p:cNvPr id="3" name="Content Placeholder 2"/>
          <p:cNvSpPr>
            <a:spLocks noGrp="1"/>
          </p:cNvSpPr>
          <p:nvPr>
            <p:ph idx="1"/>
            <p:custDataLst>
              <p:tags r:id="rId3"/>
            </p:custDataLst>
          </p:nvPr>
        </p:nvSpPr>
        <p:spPr>
          <a:xfrm>
            <a:off x="304800" y="1752600"/>
            <a:ext cx="11506200" cy="4800600"/>
          </a:xfrm>
        </p:spPr>
        <p:txBody>
          <a:bodyPr>
            <a:normAutofit/>
          </a:bodyPr>
          <a:lstStyle/>
          <a:p>
            <a:r>
              <a:rPr lang="en-US" dirty="0">
                <a:latin typeface="Calibri" panose="020F0502020204030204" pitchFamily="34" charset="0"/>
              </a:rPr>
              <a:t>Many employers look for involvement outside of coursework</a:t>
            </a:r>
          </a:p>
          <a:p>
            <a:pPr lvl="1"/>
            <a:r>
              <a:rPr lang="en-US" dirty="0">
                <a:latin typeface="Calibri" panose="020F0502020204030204" pitchFamily="34" charset="0"/>
              </a:rPr>
              <a:t>Format similar to work experience</a:t>
            </a:r>
          </a:p>
          <a:p>
            <a:pPr lvl="1"/>
            <a:r>
              <a:rPr lang="en-US" dirty="0">
                <a:latin typeface="Calibri" panose="020F0502020204030204" pitchFamily="34" charset="0"/>
              </a:rPr>
              <a:t>Highlight teamwork, leadership &amp; project management where possible in bullets</a:t>
            </a:r>
          </a:p>
          <a:p>
            <a:pPr marL="342900" lvl="1" indent="0">
              <a:buNone/>
            </a:pPr>
            <a:endParaRPr lang="en-US" sz="900" dirty="0">
              <a:latin typeface="Calibri" panose="020F0502020204030204" pitchFamily="34" charset="0"/>
            </a:endParaRPr>
          </a:p>
          <a:p>
            <a:pPr marL="0" lvl="1" indent="0">
              <a:buNone/>
            </a:pPr>
            <a:endParaRPr lang="en-US" sz="1575" b="1" dirty="0">
              <a:latin typeface="Calibri" panose="020F0502020204030204" pitchFamily="34" charset="0"/>
            </a:endParaRPr>
          </a:p>
          <a:p>
            <a:pPr marL="0" lvl="1" indent="0">
              <a:buNone/>
            </a:pPr>
            <a:r>
              <a:rPr lang="en-US" sz="1575" b="1" dirty="0">
                <a:latin typeface="Calibri" panose="020F0502020204030204" pitchFamily="34" charset="0"/>
              </a:rPr>
              <a:t>EXAMPLE:</a:t>
            </a:r>
          </a:p>
          <a:p>
            <a:pPr marL="342900" lvl="1" indent="0">
              <a:buNone/>
            </a:pPr>
            <a:endParaRPr lang="en-US" sz="1425" dirty="0">
              <a:latin typeface="Calibri" panose="020F0502020204030204" pitchFamily="34" charset="0"/>
            </a:endParaRPr>
          </a:p>
        </p:txBody>
      </p:sp>
      <p:pic>
        <p:nvPicPr>
          <p:cNvPr id="6" name="Picture 5">
            <a:extLst>
              <a:ext uri="{FF2B5EF4-FFF2-40B4-BE49-F238E27FC236}">
                <a16:creationId xmlns:a16="http://schemas.microsoft.com/office/drawing/2014/main" id="{2F757640-173F-684C-8BEA-0B84672C2386}"/>
              </a:ext>
            </a:extLst>
          </p:cNvPr>
          <p:cNvPicPr>
            <a:picLocks noChangeAspect="1"/>
          </p:cNvPicPr>
          <p:nvPr/>
        </p:nvPicPr>
        <p:blipFill>
          <a:blip r:embed="rId6"/>
          <a:stretch>
            <a:fillRect/>
          </a:stretch>
        </p:blipFill>
        <p:spPr>
          <a:xfrm>
            <a:off x="838200" y="4572000"/>
            <a:ext cx="7234790" cy="1723813"/>
          </a:xfrm>
          <a:prstGeom prst="rect">
            <a:avLst/>
          </a:prstGeom>
        </p:spPr>
      </p:pic>
    </p:spTree>
    <p:custDataLst>
      <p:tags r:id="rId1"/>
    </p:custDataLst>
    <p:extLst>
      <p:ext uri="{BB962C8B-B14F-4D97-AF65-F5344CB8AC3E}">
        <p14:creationId xmlns:p14="http://schemas.microsoft.com/office/powerpoint/2010/main" val="194421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2752725" y="952500"/>
            <a:ext cx="6686550" cy="571500"/>
          </a:xfrm>
        </p:spPr>
        <p:txBody>
          <a:bodyPr>
            <a:noAutofit/>
          </a:bodyPr>
          <a:lstStyle/>
          <a:p>
            <a:r>
              <a:rPr lang="en-US" sz="4000" b="1" dirty="0"/>
              <a:t>Skills Section</a:t>
            </a:r>
          </a:p>
        </p:txBody>
      </p:sp>
      <p:sp>
        <p:nvSpPr>
          <p:cNvPr id="3" name="Content Placeholder 2"/>
          <p:cNvSpPr>
            <a:spLocks noGrp="1"/>
          </p:cNvSpPr>
          <p:nvPr>
            <p:ph idx="1"/>
            <p:custDataLst>
              <p:tags r:id="rId3"/>
            </p:custDataLst>
          </p:nvPr>
        </p:nvSpPr>
        <p:spPr>
          <a:xfrm>
            <a:off x="228600" y="1628776"/>
            <a:ext cx="11734800" cy="5153025"/>
          </a:xfrm>
        </p:spPr>
        <p:txBody>
          <a:bodyPr>
            <a:normAutofit/>
          </a:bodyPr>
          <a:lstStyle/>
          <a:p>
            <a:r>
              <a:rPr lang="en-US" sz="2100" b="1" dirty="0">
                <a:latin typeface="Calibri" panose="020F0502020204030204" pitchFamily="34" charset="0"/>
              </a:rPr>
              <a:t>Skills: </a:t>
            </a:r>
            <a:r>
              <a:rPr lang="en-US" sz="2100" dirty="0">
                <a:latin typeface="Calibri" panose="020F0502020204030204" pitchFamily="34" charset="0"/>
              </a:rPr>
              <a:t>Include if relevant to position (ok to just list unless certified)</a:t>
            </a:r>
          </a:p>
          <a:p>
            <a:pPr lvl="1"/>
            <a:r>
              <a:rPr lang="en-US" sz="1800" dirty="0">
                <a:latin typeface="Calibri" panose="020F0502020204030204" pitchFamily="34" charset="0"/>
              </a:rPr>
              <a:t>Computer software (MATLAB, MS Excel)</a:t>
            </a:r>
          </a:p>
          <a:p>
            <a:pPr lvl="1"/>
            <a:r>
              <a:rPr lang="en-US" sz="1800" dirty="0">
                <a:latin typeface="Calibri" panose="020F0502020204030204" pitchFamily="34" charset="0"/>
              </a:rPr>
              <a:t>Foreign (Spanish) &amp; computer languages (C, FORTRAN, JAVA)</a:t>
            </a:r>
          </a:p>
          <a:p>
            <a:pPr lvl="1"/>
            <a:r>
              <a:rPr lang="en-US" sz="1800" dirty="0">
                <a:latin typeface="Calibri" panose="020F0502020204030204" pitchFamily="34" charset="0"/>
              </a:rPr>
              <a:t>Technical skills (small engine repair, welding, metal fab)</a:t>
            </a:r>
            <a:endParaRPr lang="en-US" sz="1800" dirty="0">
              <a:solidFill>
                <a:srgbClr val="C00000"/>
              </a:solidFill>
              <a:latin typeface="Calibri" panose="020F0502020204030204" pitchFamily="34" charset="0"/>
            </a:endParaRPr>
          </a:p>
          <a:p>
            <a:pPr marL="0" lvl="1" indent="0">
              <a:buNone/>
            </a:pPr>
            <a:r>
              <a:rPr lang="en-US" sz="1800" b="1" dirty="0">
                <a:latin typeface="Calibri" panose="020F0502020204030204" pitchFamily="34" charset="0"/>
              </a:rPr>
              <a:t>EXAMPLE:</a:t>
            </a:r>
            <a:r>
              <a:rPr lang="en-US" sz="1800" dirty="0">
                <a:solidFill>
                  <a:srgbClr val="C00000"/>
                </a:solidFill>
                <a:latin typeface="Calibri" panose="020F0502020204030204" pitchFamily="34" charset="0"/>
              </a:rPr>
              <a:t> </a:t>
            </a: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endParaRPr lang="en-US" sz="1800" dirty="0">
              <a:solidFill>
                <a:srgbClr val="C00000"/>
              </a:solidFill>
              <a:latin typeface="Calibri" panose="020F0502020204030204" pitchFamily="34" charset="0"/>
            </a:endParaRPr>
          </a:p>
          <a:p>
            <a:pPr marL="0" lvl="1" indent="0">
              <a:buNone/>
            </a:pPr>
            <a:r>
              <a:rPr lang="en-US" sz="1800" dirty="0">
                <a:solidFill>
                  <a:srgbClr val="C00000"/>
                </a:solidFill>
                <a:latin typeface="Calibri" panose="020F0502020204030204" pitchFamily="34" charset="0"/>
              </a:rPr>
              <a:t>**</a:t>
            </a:r>
            <a:r>
              <a:rPr lang="en-US" sz="1500" dirty="0">
                <a:solidFill>
                  <a:srgbClr val="C00000"/>
                </a:solidFill>
                <a:latin typeface="Calibri" panose="020F0502020204030204" pitchFamily="34" charset="0"/>
              </a:rPr>
              <a:t>NOTE: Soft skills (teamwork, communication, etc.) are not included in the skills section. Emphasize these through your experiences and involvement.</a:t>
            </a:r>
          </a:p>
        </p:txBody>
      </p:sp>
      <p:pic>
        <p:nvPicPr>
          <p:cNvPr id="4" name="Picture 3"/>
          <p:cNvPicPr>
            <a:picLocks noChangeAspect="1"/>
          </p:cNvPicPr>
          <p:nvPr/>
        </p:nvPicPr>
        <p:blipFill>
          <a:blip r:embed="rId6"/>
          <a:stretch>
            <a:fillRect/>
          </a:stretch>
        </p:blipFill>
        <p:spPr>
          <a:xfrm>
            <a:off x="1333500" y="3776663"/>
            <a:ext cx="9525000" cy="857250"/>
          </a:xfrm>
          <a:prstGeom prst="rect">
            <a:avLst/>
          </a:prstGeom>
        </p:spPr>
      </p:pic>
    </p:spTree>
    <p:custDataLst>
      <p:tags r:id="rId1"/>
    </p:custDataLst>
    <p:extLst>
      <p:ext uri="{BB962C8B-B14F-4D97-AF65-F5344CB8AC3E}">
        <p14:creationId xmlns:p14="http://schemas.microsoft.com/office/powerpoint/2010/main" val="16793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1000"/>
                                        <p:tgtEl>
                                          <p:spTgt spid="3">
                                            <p:txEl>
                                              <p:pRg st="12" end="12"/>
                                            </p:txEl>
                                          </p:spTgt>
                                        </p:tgtEl>
                                      </p:cBhvr>
                                    </p:animEffect>
                                    <p:anim calcmode="lin" valueType="num">
                                      <p:cBhvr>
                                        <p:cTn id="4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676400" y="1143000"/>
            <a:ext cx="8839200" cy="571500"/>
          </a:xfrm>
        </p:spPr>
        <p:txBody>
          <a:bodyPr>
            <a:noAutofit/>
          </a:bodyPr>
          <a:lstStyle/>
          <a:p>
            <a:r>
              <a:rPr lang="en-US" sz="3200" b="1" dirty="0"/>
              <a:t>Other Potential Sections: Projects, Honors/Awards</a:t>
            </a:r>
          </a:p>
        </p:txBody>
      </p:sp>
      <p:sp>
        <p:nvSpPr>
          <p:cNvPr id="3" name="Content Placeholder 2"/>
          <p:cNvSpPr>
            <a:spLocks noGrp="1"/>
          </p:cNvSpPr>
          <p:nvPr>
            <p:ph idx="1"/>
            <p:custDataLst>
              <p:tags r:id="rId3"/>
            </p:custDataLst>
          </p:nvPr>
        </p:nvSpPr>
        <p:spPr>
          <a:xfrm>
            <a:off x="533400" y="2133600"/>
            <a:ext cx="11049000" cy="4171950"/>
          </a:xfrm>
        </p:spPr>
        <p:txBody>
          <a:bodyPr>
            <a:normAutofit fontScale="92500"/>
          </a:bodyPr>
          <a:lstStyle/>
          <a:p>
            <a:r>
              <a:rPr lang="en-US" dirty="0">
                <a:latin typeface="Calibri" panose="020F0502020204030204" pitchFamily="34" charset="0"/>
              </a:rPr>
              <a:t>Projects: Can be helpful for those with little or no professional work experience. Treat them like work experience and add bullets</a:t>
            </a:r>
          </a:p>
          <a:p>
            <a:pPr lvl="1"/>
            <a:r>
              <a:rPr lang="en-US" dirty="0">
                <a:latin typeface="Calibri" panose="020F0502020204030204" pitchFamily="34" charset="0"/>
              </a:rPr>
              <a:t>Can include relevant class, student org, or personal projects</a:t>
            </a:r>
            <a:br>
              <a:rPr lang="en-US" sz="1650" dirty="0">
                <a:latin typeface="Calibri" panose="020F0502020204030204" pitchFamily="34" charset="0"/>
              </a:rPr>
            </a:br>
            <a:endParaRPr lang="en-US" dirty="0">
              <a:latin typeface="Calibri" panose="020F0502020204030204" pitchFamily="34" charset="0"/>
            </a:endParaRPr>
          </a:p>
          <a:p>
            <a:r>
              <a:rPr lang="en-US" dirty="0">
                <a:latin typeface="Calibri" panose="020F0502020204030204" pitchFamily="34" charset="0"/>
              </a:rPr>
              <a:t>Honors/Awards: Include if you have room, but it is optional</a:t>
            </a:r>
          </a:p>
          <a:p>
            <a:pPr lvl="1"/>
            <a:r>
              <a:rPr lang="en-US" dirty="0">
                <a:latin typeface="Calibri" panose="020F0502020204030204" pitchFamily="34" charset="0"/>
              </a:rPr>
              <a:t>Scholarships and Dean’s List recognition are not very important to employers</a:t>
            </a:r>
          </a:p>
          <a:p>
            <a:pPr lvl="1"/>
            <a:r>
              <a:rPr lang="en-US" dirty="0">
                <a:latin typeface="Calibri" panose="020F0502020204030204" pitchFamily="34" charset="0"/>
              </a:rPr>
              <a:t>Focus on awards that show your positive character traits, contributions, or skills</a:t>
            </a:r>
          </a:p>
          <a:p>
            <a:pPr lvl="1"/>
            <a:endParaRPr lang="en-US" dirty="0">
              <a:latin typeface="Calibri" panose="020F0502020204030204" pitchFamily="34" charset="0"/>
            </a:endParaRPr>
          </a:p>
          <a:p>
            <a:endParaRPr lang="en-US" dirty="0"/>
          </a:p>
          <a:p>
            <a:endParaRPr lang="en-US" dirty="0"/>
          </a:p>
        </p:txBody>
      </p:sp>
    </p:spTree>
    <p:custDataLst>
      <p:tags r:id="rId1"/>
    </p:custDataLst>
    <p:extLst>
      <p:ext uri="{BB962C8B-B14F-4D97-AF65-F5344CB8AC3E}">
        <p14:creationId xmlns:p14="http://schemas.microsoft.com/office/powerpoint/2010/main" val="9666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557" y="1219200"/>
            <a:ext cx="8229600" cy="857250"/>
          </a:xfrm>
        </p:spPr>
        <p:txBody>
          <a:bodyPr>
            <a:normAutofit/>
          </a:bodyPr>
          <a:lstStyle/>
          <a:p>
            <a:r>
              <a:rPr lang="en-US" b="1" dirty="0"/>
              <a:t>Steps to Tailor Your Resume</a:t>
            </a:r>
          </a:p>
        </p:txBody>
      </p:sp>
      <p:sp>
        <p:nvSpPr>
          <p:cNvPr id="3" name="Content Placeholder 2"/>
          <p:cNvSpPr>
            <a:spLocks noGrp="1"/>
          </p:cNvSpPr>
          <p:nvPr>
            <p:ph idx="1"/>
          </p:nvPr>
        </p:nvSpPr>
        <p:spPr>
          <a:xfrm>
            <a:off x="685800" y="2438401"/>
            <a:ext cx="11125200" cy="3733799"/>
          </a:xfrm>
        </p:spPr>
        <p:txBody>
          <a:bodyPr>
            <a:normAutofit/>
          </a:bodyPr>
          <a:lstStyle/>
          <a:p>
            <a:pPr marL="385763" indent="-385763">
              <a:buFont typeface="+mj-lt"/>
              <a:buAutoNum type="arabicPeriod"/>
            </a:pPr>
            <a:r>
              <a:rPr lang="en-US" dirty="0"/>
              <a:t>Review the job description and any other information you have about the position/company.</a:t>
            </a:r>
          </a:p>
          <a:p>
            <a:pPr marL="385763" indent="-385763">
              <a:buFont typeface="+mj-lt"/>
              <a:buAutoNum type="arabicPeriod"/>
            </a:pPr>
            <a:r>
              <a:rPr lang="en-US" dirty="0"/>
              <a:t>Make note of the skills/character traits/qualifications they are seeking</a:t>
            </a:r>
          </a:p>
          <a:p>
            <a:pPr marL="385763" indent="-385763">
              <a:buFont typeface="+mj-lt"/>
              <a:buAutoNum type="arabicPeriod"/>
            </a:pPr>
            <a:r>
              <a:rPr lang="en-US" dirty="0"/>
              <a:t>Make edits and/or additions to your application materials to emphasize your relevant experiences</a:t>
            </a:r>
          </a:p>
        </p:txBody>
      </p:sp>
    </p:spTree>
    <p:extLst>
      <p:ext uri="{BB962C8B-B14F-4D97-AF65-F5344CB8AC3E}">
        <p14:creationId xmlns:p14="http://schemas.microsoft.com/office/powerpoint/2010/main" val="344767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52600"/>
            <a:ext cx="8229600" cy="1143000"/>
          </a:xfrm>
        </p:spPr>
        <p:txBody>
          <a:bodyPr>
            <a:normAutofit fontScale="90000"/>
          </a:bodyPr>
          <a:lstStyle/>
          <a:p>
            <a:r>
              <a:rPr lang="en-US" sz="8000" dirty="0"/>
              <a:t>Questions?</a:t>
            </a:r>
          </a:p>
        </p:txBody>
      </p:sp>
      <p:sp>
        <p:nvSpPr>
          <p:cNvPr id="5" name="TextBox 4"/>
          <p:cNvSpPr txBox="1"/>
          <p:nvPr/>
        </p:nvSpPr>
        <p:spPr>
          <a:xfrm>
            <a:off x="0" y="6211670"/>
            <a:ext cx="12192000" cy="646331"/>
          </a:xfrm>
          <a:prstGeom prst="rect">
            <a:avLst/>
          </a:prstGeom>
          <a:solidFill>
            <a:srgbClr val="C8102E"/>
          </a:solidFill>
        </p:spPr>
        <p:txBody>
          <a:bodyPr wrap="square" rtlCol="0">
            <a:spAutoFit/>
          </a:bodyPr>
          <a:lstStyle/>
          <a:p>
            <a:pPr algn="ctr"/>
            <a:r>
              <a:rPr lang="en-US" sz="2000" dirty="0">
                <a:solidFill>
                  <a:schemeClr val="bg1"/>
                </a:solidFill>
                <a:latin typeface="Franklin Gothic Book" panose="020B0503020102020204" pitchFamily="34" charset="0"/>
              </a:rPr>
              <a:t>Engineering Career Services</a:t>
            </a:r>
          </a:p>
          <a:p>
            <a:pPr algn="ctr"/>
            <a:r>
              <a:rPr lang="en-US" sz="1600" dirty="0">
                <a:solidFill>
                  <a:schemeClr val="bg1"/>
                </a:solidFill>
                <a:latin typeface="Franklin Gothic Book" panose="020B0503020102020204" pitchFamily="34" charset="0"/>
              </a:rPr>
              <a:t>3200 Marston Hall ● 515-294-2540 ● ecs@iastate.edu ● www.engineering.iastate.edu/ecs</a:t>
            </a:r>
          </a:p>
        </p:txBody>
      </p:sp>
      <p:sp>
        <p:nvSpPr>
          <p:cNvPr id="4" name="Title 1"/>
          <p:cNvSpPr txBox="1">
            <a:spLocks/>
          </p:cNvSpPr>
          <p:nvPr/>
        </p:nvSpPr>
        <p:spPr>
          <a:xfrm>
            <a:off x="1984664" y="4038600"/>
            <a:ext cx="82296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dirty="0"/>
              <a:t>Remember, you can schedule a career advising appointment through CyHire if you want to meet individually with an advisor.</a:t>
            </a:r>
          </a:p>
        </p:txBody>
      </p:sp>
    </p:spTree>
    <p:extLst>
      <p:ext uri="{BB962C8B-B14F-4D97-AF65-F5344CB8AC3E}">
        <p14:creationId xmlns:p14="http://schemas.microsoft.com/office/powerpoint/2010/main" val="2245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a:extLst>
              <a:ext uri="{FF2B5EF4-FFF2-40B4-BE49-F238E27FC236}">
                <a16:creationId xmlns:a16="http://schemas.microsoft.com/office/drawing/2014/main" id="{1C246A55-5537-4EE6-B099-7C0F5E21A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0"/>
            <a:ext cx="2819400" cy="2819400"/>
          </a:xfrm>
          <a:prstGeom prst="rect">
            <a:avLst/>
          </a:prstGeom>
        </p:spPr>
      </p:pic>
      <p:sp>
        <p:nvSpPr>
          <p:cNvPr id="3" name="Content Placeholder 2"/>
          <p:cNvSpPr>
            <a:spLocks noGrp="1"/>
          </p:cNvSpPr>
          <p:nvPr>
            <p:ph idx="1"/>
          </p:nvPr>
        </p:nvSpPr>
        <p:spPr>
          <a:xfrm>
            <a:off x="1524000" y="1406325"/>
            <a:ext cx="9144000" cy="4883550"/>
          </a:xfrm>
        </p:spPr>
        <p:txBody>
          <a:bodyPr>
            <a:normAutofit/>
          </a:bodyPr>
          <a:lstStyle/>
          <a:p>
            <a:pPr marL="0" indent="0" algn="ctr">
              <a:buNone/>
            </a:pPr>
            <a:r>
              <a:rPr lang="en-US" b="1" dirty="0"/>
              <a:t>Please take a few minutes to fill out our survey</a:t>
            </a:r>
            <a:r>
              <a:rPr lang="en-US" sz="3600" b="1" dirty="0"/>
              <a:t>.</a:t>
            </a:r>
          </a:p>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r>
              <a:rPr lang="en-US" b="1" dirty="0"/>
              <a:t>   </a:t>
            </a:r>
          </a:p>
          <a:p>
            <a:pPr marL="0" indent="0" algn="ctr">
              <a:buNone/>
            </a:pPr>
            <a:r>
              <a:rPr lang="en-US" b="1" u="sng" dirty="0">
                <a:uFill>
                  <a:solidFill>
                    <a:srgbClr val="FF0000"/>
                  </a:solidFill>
                </a:uFill>
              </a:rPr>
              <a:t>Full schedule of upcoming career seminars available on ECS website!</a:t>
            </a:r>
          </a:p>
          <a:p>
            <a:pPr marL="0" indent="0" algn="ctr">
              <a:buNone/>
            </a:pPr>
            <a:r>
              <a:rPr lang="en-US" b="1" dirty="0">
                <a:solidFill>
                  <a:srgbClr val="FF0000"/>
                </a:solidFill>
                <a:uFill>
                  <a:solidFill>
                    <a:srgbClr val="FF0000"/>
                  </a:solidFill>
                </a:uFill>
              </a:rPr>
              <a:t>Follow us on Instagram  @isu_ecs </a:t>
            </a:r>
            <a:endParaRPr lang="en-US" dirty="0">
              <a:solidFill>
                <a:srgbClr val="FF0000"/>
              </a:solidFill>
            </a:endParaRPr>
          </a:p>
          <a:p>
            <a:pPr marL="0" indent="0" algn="ctr">
              <a:buNone/>
            </a:pPr>
            <a:endParaRPr lang="en-US" b="1" u="sng" dirty="0">
              <a:uFill>
                <a:solidFill>
                  <a:srgbClr val="FF0000"/>
                </a:solidFill>
              </a:uFill>
            </a:endParaRPr>
          </a:p>
          <a:p>
            <a:pPr marL="0" indent="0" algn="ctr">
              <a:buNone/>
            </a:pPr>
            <a:endParaRPr lang="en-US" dirty="0">
              <a:solidFill>
                <a:srgbClr val="FF0000"/>
              </a:solidFill>
            </a:endParaRPr>
          </a:p>
        </p:txBody>
      </p:sp>
      <p:sp>
        <p:nvSpPr>
          <p:cNvPr id="2" name="Title 1"/>
          <p:cNvSpPr>
            <a:spLocks noGrp="1"/>
          </p:cNvSpPr>
          <p:nvPr>
            <p:ph type="title"/>
          </p:nvPr>
        </p:nvSpPr>
        <p:spPr>
          <a:xfrm>
            <a:off x="1981200" y="775252"/>
            <a:ext cx="8229600" cy="838200"/>
          </a:xfrm>
        </p:spPr>
        <p:txBody>
          <a:bodyPr/>
          <a:lstStyle/>
          <a:p>
            <a:r>
              <a:rPr lang="en-US" sz="4800" b="1" dirty="0"/>
              <a:t>Thank You for Attending!!!</a:t>
            </a:r>
          </a:p>
        </p:txBody>
      </p:sp>
      <p:sp>
        <p:nvSpPr>
          <p:cNvPr id="4" name="TextBox 3"/>
          <p:cNvSpPr txBox="1"/>
          <p:nvPr/>
        </p:nvSpPr>
        <p:spPr>
          <a:xfrm>
            <a:off x="0" y="6211670"/>
            <a:ext cx="12192000" cy="646331"/>
          </a:xfrm>
          <a:prstGeom prst="rect">
            <a:avLst/>
          </a:prstGeom>
          <a:solidFill>
            <a:srgbClr val="C8102E"/>
          </a:solidFill>
        </p:spPr>
        <p:txBody>
          <a:bodyPr wrap="square" rtlCol="0">
            <a:spAutoFit/>
          </a:bodyPr>
          <a:lstStyle/>
          <a:p>
            <a:pPr algn="ctr"/>
            <a:r>
              <a:rPr lang="en-US" sz="2000" dirty="0">
                <a:solidFill>
                  <a:schemeClr val="bg1"/>
                </a:solidFill>
                <a:latin typeface="Franklin Gothic Book" panose="020B0503020102020204" pitchFamily="34" charset="0"/>
              </a:rPr>
              <a:t>Engineering Career Services</a:t>
            </a:r>
          </a:p>
          <a:p>
            <a:pPr algn="ctr"/>
            <a:r>
              <a:rPr lang="en-US" sz="1600" dirty="0">
                <a:solidFill>
                  <a:schemeClr val="bg1"/>
                </a:solidFill>
                <a:latin typeface="Franklin Gothic Book" panose="020B0503020102020204" pitchFamily="34" charset="0"/>
              </a:rPr>
              <a:t>3200 Marston Hall ● 515-294-2540 ● ecs@iastate.edu ● www.engineering.iastate.edu/ecs</a:t>
            </a:r>
          </a:p>
        </p:txBody>
      </p:sp>
    </p:spTree>
    <p:extLst>
      <p:ext uri="{BB962C8B-B14F-4D97-AF65-F5344CB8AC3E}">
        <p14:creationId xmlns:p14="http://schemas.microsoft.com/office/powerpoint/2010/main" val="272531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1"/>
            <a:ext cx="9144000" cy="1470025"/>
          </a:xfrm>
        </p:spPr>
        <p:txBody>
          <a:bodyPr>
            <a:normAutofit fontScale="90000"/>
          </a:bodyPr>
          <a:lstStyle/>
          <a:p>
            <a:pPr algn="ctr"/>
            <a:r>
              <a:rPr lang="en-US" sz="7200" b="1" dirty="0">
                <a:latin typeface="Calibri" panose="020F0502020204030204" pitchFamily="34" charset="0"/>
              </a:rPr>
              <a:t>Effective Resumes for Engineering Students</a:t>
            </a:r>
            <a:br>
              <a:rPr lang="en-US" sz="7200" b="1" dirty="0">
                <a:latin typeface="Calibri" panose="020F0502020204030204" pitchFamily="34" charset="0"/>
              </a:rPr>
            </a:br>
            <a:r>
              <a:rPr lang="en-US" sz="7200" b="1" dirty="0">
                <a:latin typeface="Calibri" panose="020F0502020204030204" pitchFamily="34" charset="0"/>
              </a:rPr>
              <a:t>+ Q&amp;A</a:t>
            </a:r>
          </a:p>
        </p:txBody>
      </p:sp>
      <p:sp>
        <p:nvSpPr>
          <p:cNvPr id="9" name="TextBox 8"/>
          <p:cNvSpPr txBox="1"/>
          <p:nvPr/>
        </p:nvSpPr>
        <p:spPr>
          <a:xfrm>
            <a:off x="0" y="6211670"/>
            <a:ext cx="12192000" cy="646331"/>
          </a:xfrm>
          <a:prstGeom prst="rect">
            <a:avLst/>
          </a:prstGeom>
          <a:solidFill>
            <a:srgbClr val="C8102E"/>
          </a:solidFill>
        </p:spPr>
        <p:txBody>
          <a:bodyPr wrap="square" rtlCol="0">
            <a:spAutoFit/>
          </a:bodyPr>
          <a:lstStyle/>
          <a:p>
            <a:pPr algn="ctr"/>
            <a:r>
              <a:rPr lang="en-US" sz="2000" dirty="0">
                <a:solidFill>
                  <a:schemeClr val="bg1"/>
                </a:solidFill>
                <a:latin typeface="Franklin Gothic Book" panose="020B0503020102020204" pitchFamily="34" charset="0"/>
              </a:rPr>
              <a:t>Engineering Career Services</a:t>
            </a:r>
          </a:p>
          <a:p>
            <a:pPr algn="ctr"/>
            <a:r>
              <a:rPr lang="en-US" sz="1600" dirty="0">
                <a:solidFill>
                  <a:schemeClr val="bg1"/>
                </a:solidFill>
                <a:latin typeface="Franklin Gothic Book" panose="020B0503020102020204" pitchFamily="34" charset="0"/>
              </a:rPr>
              <a:t>3200 Marston Hall ● 515-294-2540 ● ecs@iastate.edu ● www.engineering.iastate.edu/ecs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0" y="1981200"/>
            <a:ext cx="6124184" cy="4572000"/>
          </a:xfrm>
        </p:spPr>
        <p:txBody>
          <a:bodyPr>
            <a:noAutofit/>
          </a:bodyPr>
          <a:lstStyle/>
          <a:p>
            <a:pPr marL="0" indent="0" algn="ctr">
              <a:spcBef>
                <a:spcPts val="0"/>
              </a:spcBef>
              <a:spcAft>
                <a:spcPts val="200"/>
              </a:spcAft>
              <a:buNone/>
            </a:pPr>
            <a:r>
              <a:rPr lang="en-US" sz="3200" b="1" dirty="0">
                <a:latin typeface="Calibri" panose="020F0502020204030204" pitchFamily="34" charset="0"/>
                <a:ea typeface="ＭＳ Ｐゴシック" pitchFamily="-112" charset="-128"/>
                <a:cs typeface="ＭＳ Ｐゴシック" pitchFamily="-112" charset="-128"/>
              </a:rPr>
              <a:t>Our Goal:</a:t>
            </a:r>
            <a:endParaRPr lang="en-US" sz="3200" b="1" dirty="0">
              <a:ea typeface="ＭＳ Ｐゴシック" pitchFamily="-112" charset="-128"/>
              <a:cs typeface="ＭＳ Ｐゴシック" pitchFamily="-112" charset="-128"/>
            </a:endParaRPr>
          </a:p>
          <a:p>
            <a:pPr marL="0" indent="0" algn="ctr">
              <a:spcBef>
                <a:spcPts val="0"/>
              </a:spcBef>
              <a:spcAft>
                <a:spcPts val="200"/>
              </a:spcAft>
              <a:buNone/>
            </a:pPr>
            <a:r>
              <a:rPr lang="en-US" sz="3200" dirty="0">
                <a:latin typeface="Calibri" panose="020F0502020204030204" pitchFamily="34" charset="0"/>
                <a:ea typeface="ＭＳ Ｐゴシック" pitchFamily="-112" charset="-128"/>
                <a:cs typeface="ＭＳ Ｐゴシック" pitchFamily="-112" charset="-128"/>
              </a:rPr>
              <a:t>Provide resources and opportunities to help engineering students develop professional skills and obtain </a:t>
            </a:r>
            <a:br>
              <a:rPr lang="en-US" sz="3200" dirty="0">
                <a:latin typeface="Calibri" panose="020F0502020204030204" pitchFamily="34" charset="0"/>
                <a:ea typeface="ＭＳ Ｐゴシック" pitchFamily="-112" charset="-128"/>
                <a:cs typeface="ＭＳ Ｐゴシック" pitchFamily="-112" charset="-128"/>
              </a:rPr>
            </a:br>
            <a:r>
              <a:rPr lang="en-US" sz="3200" dirty="0">
                <a:latin typeface="Calibri" panose="020F0502020204030204" pitchFamily="34" charset="0"/>
                <a:ea typeface="ＭＳ Ｐゴシック" pitchFamily="-112" charset="-128"/>
                <a:cs typeface="ＭＳ Ｐゴシック" pitchFamily="-112" charset="-128"/>
              </a:rPr>
              <a:t>post-graduate employment or acceptance into grad school upon graduation.</a:t>
            </a:r>
          </a:p>
          <a:p>
            <a:pPr marL="0" indent="0" algn="ctr">
              <a:spcBef>
                <a:spcPts val="0"/>
              </a:spcBef>
              <a:spcAft>
                <a:spcPts val="200"/>
              </a:spcAft>
              <a:buNone/>
            </a:pPr>
            <a:endParaRPr lang="en-US" sz="3200" dirty="0">
              <a:ea typeface="ＭＳ Ｐゴシック" pitchFamily="-112" charset="-128"/>
              <a:cs typeface="ＭＳ Ｐゴシック" pitchFamily="-112" charset="-128"/>
            </a:endParaRPr>
          </a:p>
          <a:p>
            <a:pPr lvl="0" algn="ctr">
              <a:buNone/>
            </a:pPr>
            <a:endParaRPr lang="en-US" sz="3200" dirty="0">
              <a:solidFill>
                <a:srgbClr val="000000"/>
              </a:solidFill>
              <a:ea typeface="ＭＳ Ｐゴシック" pitchFamily="-112" charset="-128"/>
              <a:cs typeface="ＭＳ Ｐゴシック" pitchFamily="-112" charset="-128"/>
            </a:endParaRPr>
          </a:p>
          <a:p>
            <a:pPr algn="ctr">
              <a:buNone/>
            </a:pPr>
            <a:endParaRPr lang="en-US" sz="3200" dirty="0"/>
          </a:p>
          <a:p>
            <a:pPr algn="ctr">
              <a:buNone/>
            </a:pPr>
            <a:endParaRPr lang="en-US" sz="3200" dirty="0"/>
          </a:p>
          <a:p>
            <a:pPr algn="ctr"/>
            <a:endParaRPr lang="en-US" sz="3200" dirty="0"/>
          </a:p>
        </p:txBody>
      </p:sp>
      <p:sp>
        <p:nvSpPr>
          <p:cNvPr id="8" name="Title 1"/>
          <p:cNvSpPr txBox="1">
            <a:spLocks/>
          </p:cNvSpPr>
          <p:nvPr/>
        </p:nvSpPr>
        <p:spPr>
          <a:xfrm>
            <a:off x="1552184" y="1038344"/>
            <a:ext cx="9144000" cy="576470"/>
          </a:xfrm>
          <a:prstGeom prst="rect">
            <a:avLst/>
          </a:prstGeom>
        </p:spPr>
        <p:txBody>
          <a:bodyPr vert="horz" lIns="91440" tIns="45720" rIns="91440" bIns="45720" rtlCol="0" anchor="ctr">
            <a:noAutofit/>
          </a:bodyPr>
          <a:lstStyle/>
          <a:p>
            <a:pPr algn="ctr">
              <a:defRPr/>
            </a:pPr>
            <a:r>
              <a:rPr lang="en-US" sz="4400" b="1" dirty="0">
                <a:latin typeface="+mj-lt"/>
                <a:ea typeface="+mj-ea"/>
                <a:cs typeface="+mj-cs"/>
              </a:rPr>
              <a:t>ECS is Here to Help YOU!</a:t>
            </a:r>
          </a:p>
        </p:txBody>
      </p:sp>
      <p:sp>
        <p:nvSpPr>
          <p:cNvPr id="6" name="TextBox 5"/>
          <p:cNvSpPr txBox="1"/>
          <p:nvPr/>
        </p:nvSpPr>
        <p:spPr>
          <a:xfrm>
            <a:off x="7701842" y="4800600"/>
            <a:ext cx="3222476" cy="1200329"/>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latin typeface="+mj-lt"/>
              </a:rPr>
              <a:t>Staff focused solely on engineering </a:t>
            </a:r>
            <a:br>
              <a:rPr lang="en-US" sz="2400" b="1" dirty="0">
                <a:solidFill>
                  <a:srgbClr val="C00000"/>
                </a:solidFill>
                <a:effectLst>
                  <a:outerShdw blurRad="38100" dist="38100" dir="2700000" algn="tl">
                    <a:srgbClr val="000000">
                      <a:alpha val="43137"/>
                    </a:srgbClr>
                  </a:outerShdw>
                </a:effectLst>
                <a:latin typeface="+mj-lt"/>
              </a:rPr>
            </a:br>
            <a:r>
              <a:rPr lang="en-US" sz="2400" b="1" dirty="0">
                <a:solidFill>
                  <a:srgbClr val="C00000"/>
                </a:solidFill>
                <a:effectLst>
                  <a:outerShdw blurRad="38100" dist="38100" dir="2700000" algn="tl">
                    <a:srgbClr val="000000">
                      <a:alpha val="43137"/>
                    </a:srgbClr>
                  </a:outerShdw>
                </a:effectLst>
                <a:latin typeface="+mj-lt"/>
              </a:rPr>
              <a:t>students &amp; alumni</a:t>
            </a:r>
          </a:p>
        </p:txBody>
      </p:sp>
      <p:pic>
        <p:nvPicPr>
          <p:cNvPr id="7" name="Picture 2" descr="T:\ECS\Private\Photos, Presentations and Video\PHOTOS\Campus Photos\Spring\DSC_0270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 t="2817" r="8297" b="4226"/>
          <a:stretch/>
        </p:blipFill>
        <p:spPr bwMode="auto">
          <a:xfrm>
            <a:off x="7543800" y="2289463"/>
            <a:ext cx="3538561" cy="22790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05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981325" y="1047750"/>
            <a:ext cx="6172200" cy="857250"/>
          </a:xfrm>
        </p:spPr>
        <p:txBody>
          <a:bodyPr/>
          <a:lstStyle/>
          <a:p>
            <a:r>
              <a:rPr lang="en-US" b="1" dirty="0">
                <a:latin typeface="Calibri" panose="020F0502020204030204" pitchFamily="34" charset="0"/>
              </a:rPr>
              <a:t>Resume Best Practices</a:t>
            </a:r>
          </a:p>
        </p:txBody>
      </p:sp>
      <p:sp>
        <p:nvSpPr>
          <p:cNvPr id="3" name="Content Placeholder 2"/>
          <p:cNvSpPr>
            <a:spLocks noGrp="1"/>
          </p:cNvSpPr>
          <p:nvPr>
            <p:ph idx="1"/>
            <p:custDataLst>
              <p:tags r:id="rId3"/>
            </p:custDataLst>
          </p:nvPr>
        </p:nvSpPr>
        <p:spPr>
          <a:xfrm>
            <a:off x="1924050" y="1905000"/>
            <a:ext cx="8439150" cy="4648200"/>
          </a:xfrm>
        </p:spPr>
        <p:txBody>
          <a:bodyPr>
            <a:noAutofit/>
          </a:bodyPr>
          <a:lstStyle/>
          <a:p>
            <a:r>
              <a:rPr lang="en-US" sz="2200" dirty="0"/>
              <a:t>ECS advice is based on working with many engineering employers</a:t>
            </a:r>
          </a:p>
          <a:p>
            <a:r>
              <a:rPr lang="en-US" sz="2200" dirty="0"/>
              <a:t>Update it regularly – it is a dynamic view of you as a professional</a:t>
            </a:r>
          </a:p>
          <a:p>
            <a:r>
              <a:rPr lang="en-US" sz="2200" dirty="0"/>
              <a:t>Be honest but don’t undervalue yourself!</a:t>
            </a:r>
          </a:p>
          <a:p>
            <a:r>
              <a:rPr lang="en-US" sz="2200" dirty="0"/>
              <a:t>Typically one page for an undergrad </a:t>
            </a:r>
          </a:p>
          <a:p>
            <a:r>
              <a:rPr lang="en-US" sz="2200" dirty="0"/>
              <a:t>No standard format but should look professional and be consistent </a:t>
            </a:r>
          </a:p>
          <a:p>
            <a:pPr lvl="1"/>
            <a:r>
              <a:rPr lang="en-US" sz="2200" dirty="0"/>
              <a:t>Good format/layout examples in Canvas</a:t>
            </a:r>
          </a:p>
          <a:p>
            <a:r>
              <a:rPr lang="en-US" sz="2200" dirty="0"/>
              <a:t>Each section should be reverse chronological (add dates when applicable)</a:t>
            </a:r>
          </a:p>
          <a:p>
            <a:r>
              <a:rPr lang="en-US" sz="2200" dirty="0"/>
              <a:t>Proofread: Avoid s</a:t>
            </a:r>
            <a:r>
              <a:rPr lang="en-US" sz="2200" dirty="0">
                <a:latin typeface="Calibri" panose="020F0502020204030204" pitchFamily="34" charset="0"/>
              </a:rPr>
              <a:t>pelling errors, typos and poor grammar</a:t>
            </a:r>
          </a:p>
          <a:p>
            <a:r>
              <a:rPr lang="en-US" sz="2200" dirty="0"/>
              <a:t>Use bullets instead of paragraphs</a:t>
            </a:r>
          </a:p>
          <a:p>
            <a:r>
              <a:rPr lang="en-US" sz="2200" dirty="0"/>
              <a:t>Keep it organized and easy to follow</a:t>
            </a:r>
          </a:p>
        </p:txBody>
      </p:sp>
    </p:spTree>
    <p:custDataLst>
      <p:tags r:id="rId1"/>
    </p:custDataLst>
    <p:extLst>
      <p:ext uri="{BB962C8B-B14F-4D97-AF65-F5344CB8AC3E}">
        <p14:creationId xmlns:p14="http://schemas.microsoft.com/office/powerpoint/2010/main" val="395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5450" y="1752600"/>
            <a:ext cx="8915400" cy="3886200"/>
          </a:xfrm>
        </p:spPr>
        <p:txBody>
          <a:bodyPr>
            <a:noAutofit/>
          </a:bodyPr>
          <a:lstStyle/>
          <a:p>
            <a:r>
              <a:rPr lang="en-US" sz="2400" b="1" dirty="0">
                <a:latin typeface="Calibri" panose="020F0502020204030204" pitchFamily="34" charset="0"/>
              </a:rPr>
              <a:t>Format -  </a:t>
            </a:r>
            <a:r>
              <a:rPr lang="en-US" sz="2400" dirty="0">
                <a:latin typeface="Calibri" panose="020F0502020204030204" pitchFamily="34" charset="0"/>
              </a:rPr>
              <a:t>Doesn’t matter except for size</a:t>
            </a:r>
          </a:p>
          <a:p>
            <a:r>
              <a:rPr lang="en-US" sz="2400" b="1" dirty="0">
                <a:latin typeface="Calibri" panose="020F0502020204030204" pitchFamily="34" charset="0"/>
              </a:rPr>
              <a:t>Name - </a:t>
            </a:r>
            <a:r>
              <a:rPr lang="en-US" sz="2400" dirty="0">
                <a:latin typeface="Calibri" panose="020F0502020204030204" pitchFamily="34" charset="0"/>
              </a:rPr>
              <a:t>Should be most prominent (CAPITALIZE and/or </a:t>
            </a:r>
            <a:r>
              <a:rPr lang="en-US" sz="2400" b="1" dirty="0">
                <a:latin typeface="Calibri" panose="020F0502020204030204" pitchFamily="34" charset="0"/>
              </a:rPr>
              <a:t>bold</a:t>
            </a:r>
            <a:r>
              <a:rPr lang="en-US" sz="2400" dirty="0">
                <a:latin typeface="Calibri" panose="020F0502020204030204" pitchFamily="34" charset="0"/>
              </a:rPr>
              <a:t>)</a:t>
            </a:r>
          </a:p>
          <a:p>
            <a:r>
              <a:rPr lang="en-US" sz="2400" b="1" dirty="0">
                <a:latin typeface="Calibri" panose="020F0502020204030204" pitchFamily="34" charset="0"/>
              </a:rPr>
              <a:t>Phone and Email - </a:t>
            </a:r>
            <a:r>
              <a:rPr lang="en-US" sz="2400" dirty="0">
                <a:latin typeface="Calibri" panose="020F0502020204030204" pitchFamily="34" charset="0"/>
              </a:rPr>
              <a:t>Mandatory</a:t>
            </a:r>
          </a:p>
          <a:p>
            <a:pPr lvl="1"/>
            <a:r>
              <a:rPr lang="en-US" sz="2400" dirty="0">
                <a:latin typeface="Calibri" panose="020F0502020204030204" pitchFamily="34" charset="0"/>
              </a:rPr>
              <a:t>Use professional voicemail  and email address (e.g., first.last@gmail.com) </a:t>
            </a:r>
          </a:p>
          <a:p>
            <a:r>
              <a:rPr lang="en-US" sz="2800" b="1" dirty="0">
                <a:latin typeface="Calibri" panose="020F0502020204030204" pitchFamily="34" charset="0"/>
              </a:rPr>
              <a:t>Address –  </a:t>
            </a:r>
            <a:r>
              <a:rPr lang="en-US" sz="2800" dirty="0">
                <a:latin typeface="Calibri" panose="020F0502020204030204" pitchFamily="34" charset="0"/>
              </a:rPr>
              <a:t>City and state can be helpful in certain situations</a:t>
            </a:r>
          </a:p>
          <a:p>
            <a:pPr lvl="1"/>
            <a:r>
              <a:rPr lang="en-US" sz="1800" dirty="0">
                <a:latin typeface="Calibri" panose="020F0502020204030204" pitchFamily="34" charset="0"/>
              </a:rPr>
              <a:t>Full street address not necessary and could be a safety consideration</a:t>
            </a:r>
          </a:p>
          <a:p>
            <a:r>
              <a:rPr lang="en-US" sz="2400" b="1" dirty="0">
                <a:latin typeface="Calibri" panose="020F0502020204030204" pitchFamily="34" charset="0"/>
              </a:rPr>
              <a:t>DO NOT INCLUDE</a:t>
            </a:r>
          </a:p>
          <a:p>
            <a:pPr lvl="1"/>
            <a:r>
              <a:rPr lang="en-US" sz="1800" dirty="0">
                <a:latin typeface="Calibri" panose="020F0502020204030204" pitchFamily="34" charset="0"/>
              </a:rPr>
              <a:t>Personal Information: Age, Gender, Marital Status, Photo, Etc.</a:t>
            </a:r>
          </a:p>
          <a:p>
            <a:pPr lvl="1"/>
            <a:endParaRPr lang="en-US" sz="1800" dirty="0">
              <a:latin typeface="Calibri" panose="020F0502020204030204" pitchFamily="34" charset="0"/>
            </a:endParaRPr>
          </a:p>
        </p:txBody>
      </p:sp>
      <p:sp>
        <p:nvSpPr>
          <p:cNvPr id="4" name="Title 1"/>
          <p:cNvSpPr txBox="1">
            <a:spLocks/>
          </p:cNvSpPr>
          <p:nvPr/>
        </p:nvSpPr>
        <p:spPr>
          <a:xfrm>
            <a:off x="2743200" y="1100028"/>
            <a:ext cx="64008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latin typeface="Calibri" panose="020F0502020204030204" pitchFamily="34" charset="0"/>
              </a:rPr>
              <a:t>Headers and Contact Information</a:t>
            </a:r>
          </a:p>
        </p:txBody>
      </p:sp>
      <p:sp>
        <p:nvSpPr>
          <p:cNvPr id="6" name="Rectangle 5"/>
          <p:cNvSpPr/>
          <p:nvPr/>
        </p:nvSpPr>
        <p:spPr>
          <a:xfrm>
            <a:off x="8077200" y="4885424"/>
            <a:ext cx="3886200" cy="1615827"/>
          </a:xfrm>
          <a:prstGeom prst="rect">
            <a:avLst/>
          </a:prstGeom>
        </p:spPr>
        <p:txBody>
          <a:bodyPr wrap="square">
            <a:spAutoFit/>
          </a:bodyPr>
          <a:lstStyle/>
          <a:p>
            <a:pPr algn="ctr">
              <a:buNone/>
            </a:pPr>
            <a:r>
              <a:rPr lang="en-US" sz="2100" b="1" dirty="0"/>
              <a:t>EXAMPLE:</a:t>
            </a:r>
          </a:p>
          <a:p>
            <a:pPr algn="ctr"/>
            <a:r>
              <a:rPr lang="en-US" sz="2100" b="1" dirty="0">
                <a:solidFill>
                  <a:schemeClr val="tx2"/>
                </a:solidFill>
              </a:rPr>
              <a:t>Theo </a:t>
            </a:r>
            <a:r>
              <a:rPr lang="en-US" sz="2100" b="1" dirty="0" err="1">
                <a:solidFill>
                  <a:schemeClr val="tx2"/>
                </a:solidFill>
              </a:rPr>
              <a:t>Dolite</a:t>
            </a:r>
            <a:endParaRPr lang="en-US" sz="2100" dirty="0">
              <a:solidFill>
                <a:schemeClr val="tx2"/>
              </a:solidFill>
            </a:endParaRPr>
          </a:p>
          <a:p>
            <a:pPr algn="ctr"/>
            <a:r>
              <a:rPr lang="en-US" sz="1200" dirty="0"/>
              <a:t>111-222-3333 | theodolite@iastate.edu</a:t>
            </a:r>
          </a:p>
          <a:p>
            <a:pPr algn="ctr"/>
            <a:r>
              <a:rPr lang="en-US" sz="1200" dirty="0"/>
              <a:t>Ames, IA 50014</a:t>
            </a:r>
          </a:p>
          <a:p>
            <a:pPr algn="ctr"/>
            <a:endParaRPr lang="en-US" sz="1200" dirty="0"/>
          </a:p>
          <a:p>
            <a:pPr algn="ctr">
              <a:buNone/>
            </a:pPr>
            <a:endParaRPr lang="en-US" sz="2100" b="1" dirty="0"/>
          </a:p>
        </p:txBody>
      </p:sp>
    </p:spTree>
    <p:extLst>
      <p:ext uri="{BB962C8B-B14F-4D97-AF65-F5344CB8AC3E}">
        <p14:creationId xmlns:p14="http://schemas.microsoft.com/office/powerpoint/2010/main" val="150023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11049000" cy="1143000"/>
          </a:xfrm>
        </p:spPr>
        <p:txBody>
          <a:bodyPr>
            <a:normAutofit fontScale="90000"/>
          </a:bodyPr>
          <a:lstStyle/>
          <a:p>
            <a:r>
              <a:rPr lang="en-US" b="1" dirty="0"/>
              <a:t>Objective Statements</a:t>
            </a:r>
            <a:br>
              <a:rPr lang="en-US" dirty="0"/>
            </a:br>
            <a:r>
              <a:rPr lang="en-US" sz="2800" dirty="0"/>
              <a:t>(Recommended for College Students in a Career Fair Environment)</a:t>
            </a:r>
          </a:p>
        </p:txBody>
      </p:sp>
      <p:sp>
        <p:nvSpPr>
          <p:cNvPr id="4" name="Content Placeholder 3"/>
          <p:cNvSpPr>
            <a:spLocks noGrp="1"/>
          </p:cNvSpPr>
          <p:nvPr>
            <p:ph sz="half" idx="2"/>
          </p:nvPr>
        </p:nvSpPr>
        <p:spPr>
          <a:xfrm>
            <a:off x="685800" y="3048000"/>
            <a:ext cx="8610600" cy="2778125"/>
          </a:xfrm>
        </p:spPr>
        <p:txBody>
          <a:bodyPr>
            <a:normAutofit/>
          </a:bodyPr>
          <a:lstStyle/>
          <a:p>
            <a:pPr indent="-168275"/>
            <a:r>
              <a:rPr lang="en-US" dirty="0">
                <a:latin typeface="Calibri" panose="020F0502020204030204" pitchFamily="34" charset="0"/>
              </a:rPr>
              <a:t>OK to be generic but give timeline and major.</a:t>
            </a:r>
          </a:p>
          <a:p>
            <a:pPr indent="-168275"/>
            <a:r>
              <a:rPr lang="en-US" dirty="0">
                <a:latin typeface="Calibri" panose="020F0502020204030204" pitchFamily="34" charset="0"/>
              </a:rPr>
              <a:t>Ex: </a:t>
            </a:r>
            <a:r>
              <a:rPr lang="en-US" b="1" dirty="0">
                <a:latin typeface="Calibri" panose="020F0502020204030204" pitchFamily="34" charset="0"/>
              </a:rPr>
              <a:t>To obtain an internship in [major] starting in the summer of [year].</a:t>
            </a:r>
          </a:p>
          <a:p>
            <a:pPr indent="-168275"/>
            <a:r>
              <a:rPr lang="en-US" dirty="0">
                <a:latin typeface="Calibri" panose="020F0502020204030204" pitchFamily="34" charset="0"/>
              </a:rPr>
              <a:t>For a longer internship: </a:t>
            </a:r>
            <a:r>
              <a:rPr lang="en-US" b="1" dirty="0">
                <a:latin typeface="Calibri" panose="020F0502020204030204" pitchFamily="34" charset="0"/>
              </a:rPr>
              <a:t>To obtain engineering internship experience during [year] working as a [major].</a:t>
            </a:r>
          </a:p>
        </p:txBody>
      </p:sp>
    </p:spTree>
    <p:extLst>
      <p:ext uri="{BB962C8B-B14F-4D97-AF65-F5344CB8AC3E}">
        <p14:creationId xmlns:p14="http://schemas.microsoft.com/office/powerpoint/2010/main" val="42047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right)">
                                      <p:cBhvr>
                                        <p:cTn id="10" dur="500"/>
                                        <p:tgtEl>
                                          <p:spTgt spid="4">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right)">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219200"/>
            <a:ext cx="6172200" cy="857250"/>
          </a:xfrm>
        </p:spPr>
        <p:txBody>
          <a:bodyPr/>
          <a:lstStyle/>
          <a:p>
            <a:r>
              <a:rPr lang="en-US" b="1" dirty="0">
                <a:latin typeface="Calibri" panose="020F0502020204030204" pitchFamily="34" charset="0"/>
              </a:rPr>
              <a:t>Education</a:t>
            </a:r>
          </a:p>
        </p:txBody>
      </p:sp>
      <p:sp>
        <p:nvSpPr>
          <p:cNvPr id="5" name="Content Placeholder 2"/>
          <p:cNvSpPr>
            <a:spLocks noGrp="1"/>
          </p:cNvSpPr>
          <p:nvPr>
            <p:ph idx="1"/>
          </p:nvPr>
        </p:nvSpPr>
        <p:spPr>
          <a:xfrm>
            <a:off x="381000" y="2228850"/>
            <a:ext cx="11506200" cy="4552950"/>
          </a:xfrm>
        </p:spPr>
        <p:txBody>
          <a:bodyPr>
            <a:noAutofit/>
          </a:bodyPr>
          <a:lstStyle/>
          <a:p>
            <a:r>
              <a:rPr lang="en-US" sz="2400" dirty="0">
                <a:latin typeface="Calibri" panose="020F0502020204030204" pitchFamily="34" charset="0"/>
              </a:rPr>
              <a:t>Usually what employers want to see first, so it should be immediately after objective statement.</a:t>
            </a:r>
          </a:p>
          <a:p>
            <a:r>
              <a:rPr lang="en-US" sz="2400" dirty="0">
                <a:latin typeface="Calibri" panose="020F0502020204030204" pitchFamily="34" charset="0"/>
              </a:rPr>
              <a:t>List most recent first (i.e., college, community college, high school).  </a:t>
            </a:r>
          </a:p>
          <a:p>
            <a:pPr lvl="1"/>
            <a:r>
              <a:rPr lang="en-US" sz="2000" dirty="0">
                <a:latin typeface="Calibri" panose="020F0502020204030204" pitchFamily="34" charset="0"/>
              </a:rPr>
              <a:t>As you run out of space, you can remove high school experiences</a:t>
            </a:r>
          </a:p>
          <a:p>
            <a:pPr marL="342900" lvl="1" indent="0">
              <a:buNone/>
            </a:pPr>
            <a:endParaRPr lang="en-US" sz="1400" dirty="0"/>
          </a:p>
          <a:p>
            <a:pPr>
              <a:lnSpc>
                <a:spcPct val="90000"/>
              </a:lnSpc>
              <a:buNone/>
            </a:pPr>
            <a:r>
              <a:rPr lang="en-US" sz="2000" b="1" dirty="0"/>
              <a:t>EXAMPLE:		</a:t>
            </a:r>
          </a:p>
          <a:p>
            <a:pPr>
              <a:lnSpc>
                <a:spcPct val="90000"/>
              </a:lnSpc>
              <a:buNone/>
            </a:pPr>
            <a:r>
              <a:rPr lang="en-US" sz="2000" b="1" dirty="0"/>
              <a:t>Iowa State University, Ames, IA</a:t>
            </a:r>
          </a:p>
          <a:p>
            <a:pPr>
              <a:lnSpc>
                <a:spcPct val="90000"/>
              </a:lnSpc>
              <a:buNone/>
            </a:pPr>
            <a:r>
              <a:rPr lang="en-US" sz="2000" dirty="0"/>
              <a:t>		Bachelor of Science in [Major]</a:t>
            </a:r>
          </a:p>
          <a:p>
            <a:pPr>
              <a:lnSpc>
                <a:spcPct val="90000"/>
              </a:lnSpc>
              <a:buNone/>
            </a:pPr>
            <a:r>
              <a:rPr lang="en-US" sz="2000" dirty="0"/>
              <a:t>		Expected graduation date: [MONTH YEAR]</a:t>
            </a:r>
          </a:p>
          <a:p>
            <a:pPr>
              <a:lnSpc>
                <a:spcPct val="90000"/>
              </a:lnSpc>
              <a:buNone/>
            </a:pPr>
            <a:r>
              <a:rPr lang="en-US" sz="2000" dirty="0"/>
              <a:t>		GPA: 3.45/4.00</a:t>
            </a:r>
          </a:p>
          <a:p>
            <a:pPr>
              <a:buNone/>
            </a:pPr>
            <a:endParaRPr lang="en-US" sz="1800" dirty="0"/>
          </a:p>
        </p:txBody>
      </p:sp>
    </p:spTree>
    <p:extLst>
      <p:ext uri="{BB962C8B-B14F-4D97-AF65-F5344CB8AC3E}">
        <p14:creationId xmlns:p14="http://schemas.microsoft.com/office/powerpoint/2010/main" val="231507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819400" y="1143000"/>
            <a:ext cx="6172200" cy="857250"/>
          </a:xfrm>
        </p:spPr>
        <p:txBody>
          <a:bodyPr>
            <a:normAutofit fontScale="90000"/>
          </a:bodyPr>
          <a:lstStyle/>
          <a:p>
            <a:r>
              <a:rPr lang="en-US" b="1" dirty="0">
                <a:latin typeface="Calibri" panose="020F0502020204030204" pitchFamily="34" charset="0"/>
              </a:rPr>
              <a:t>Work Experience Section(s)</a:t>
            </a:r>
          </a:p>
        </p:txBody>
      </p:sp>
      <p:sp>
        <p:nvSpPr>
          <p:cNvPr id="3" name="Content Placeholder 2"/>
          <p:cNvSpPr>
            <a:spLocks noGrp="1"/>
          </p:cNvSpPr>
          <p:nvPr>
            <p:ph sz="half" idx="1"/>
            <p:custDataLst>
              <p:tags r:id="rId3"/>
            </p:custDataLst>
          </p:nvPr>
        </p:nvSpPr>
        <p:spPr>
          <a:xfrm>
            <a:off x="228600" y="2000250"/>
            <a:ext cx="11582400" cy="4324350"/>
          </a:xfrm>
        </p:spPr>
        <p:txBody>
          <a:bodyPr>
            <a:noAutofit/>
          </a:bodyPr>
          <a:lstStyle/>
          <a:p>
            <a:r>
              <a:rPr lang="en-US" sz="2400" dirty="0">
                <a:latin typeface="Calibri" panose="020F0502020204030204" pitchFamily="34" charset="0"/>
                <a:cs typeface="Arial" panose="020B0604020202020204" pitchFamily="34" charset="0"/>
              </a:rPr>
              <a:t>Can include:</a:t>
            </a:r>
          </a:p>
          <a:p>
            <a:pPr lvl="1"/>
            <a:r>
              <a:rPr lang="en-US" sz="2000" dirty="0">
                <a:latin typeface="Calibri" panose="020F0502020204030204" pitchFamily="34" charset="0"/>
                <a:cs typeface="Arial" panose="020B0604020202020204" pitchFamily="34" charset="0"/>
              </a:rPr>
              <a:t>Professional (co-ops/internships, research, military)</a:t>
            </a:r>
          </a:p>
          <a:p>
            <a:pPr lvl="1"/>
            <a:r>
              <a:rPr lang="en-US" sz="2000" dirty="0">
                <a:latin typeface="Calibri" panose="020F0502020204030204" pitchFamily="34" charset="0"/>
                <a:cs typeface="Arial" panose="020B0604020202020204" pitchFamily="34" charset="0"/>
              </a:rPr>
              <a:t>Other paid positions (Server, Retail, Labor, etc.)</a:t>
            </a:r>
          </a:p>
          <a:p>
            <a:r>
              <a:rPr lang="en-US" sz="2400" dirty="0">
                <a:latin typeface="Calibri" panose="020F0502020204030204" pitchFamily="34" charset="0"/>
                <a:cs typeface="Arial" panose="020B0604020202020204" pitchFamily="34" charset="0"/>
              </a:rPr>
              <a:t>You can list experiences in separate sections to emphasize your professional experiences</a:t>
            </a:r>
          </a:p>
          <a:p>
            <a:pPr lvl="1"/>
            <a:r>
              <a:rPr lang="en-US" sz="2100" dirty="0">
                <a:latin typeface="Calibri" panose="020F0502020204030204" pitchFamily="34" charset="0"/>
                <a:cs typeface="Arial" panose="020B0604020202020204" pitchFamily="34" charset="0"/>
              </a:rPr>
              <a:t>“Professional Work Experience” and “Other Work Experience”</a:t>
            </a:r>
          </a:p>
          <a:p>
            <a:r>
              <a:rPr lang="en-US" sz="2400" dirty="0">
                <a:latin typeface="Calibri" panose="020F0502020204030204" pitchFamily="34" charset="0"/>
              </a:rPr>
              <a:t>It is critical to include bullet statements to highlight transferable skills, level of responsibility, accomplishments, etc.</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 b="26667"/>
          <a:stretch/>
        </p:blipFill>
        <p:spPr>
          <a:xfrm>
            <a:off x="5098559" y="5095624"/>
            <a:ext cx="2286000" cy="1257300"/>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26667"/>
          <a:stretch/>
        </p:blipFill>
        <p:spPr>
          <a:xfrm>
            <a:off x="2792506" y="5095624"/>
            <a:ext cx="2286000" cy="1257300"/>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r="5380" b="10714"/>
          <a:stretch/>
        </p:blipFill>
        <p:spPr>
          <a:xfrm>
            <a:off x="7404613" y="5077076"/>
            <a:ext cx="2041357" cy="1275848"/>
          </a:xfrm>
          <a:prstGeom prst="rect">
            <a:avLst/>
          </a:prstGeom>
        </p:spPr>
      </p:pic>
    </p:spTree>
    <p:custDataLst>
      <p:tags r:id="rId1"/>
    </p:custDataLst>
    <p:extLst>
      <p:ext uri="{BB962C8B-B14F-4D97-AF65-F5344CB8AC3E}">
        <p14:creationId xmlns:p14="http://schemas.microsoft.com/office/powerpoint/2010/main" val="1147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85875"/>
            <a:ext cx="9144000" cy="857250"/>
          </a:xfrm>
        </p:spPr>
        <p:txBody>
          <a:bodyPr>
            <a:noAutofit/>
          </a:bodyPr>
          <a:lstStyle/>
          <a:p>
            <a:r>
              <a:rPr lang="en-US" sz="4000" b="1" dirty="0"/>
              <a:t>Work Experience Example: </a:t>
            </a:r>
            <a:br>
              <a:rPr lang="en-US" sz="4000" b="1" dirty="0"/>
            </a:br>
            <a:r>
              <a:rPr lang="en-US" sz="4000" b="1" dirty="0"/>
              <a:t>Only “Other” Work</a:t>
            </a:r>
          </a:p>
        </p:txBody>
      </p:sp>
      <p:pic>
        <p:nvPicPr>
          <p:cNvPr id="5" name="Picture 4">
            <a:extLst>
              <a:ext uri="{FF2B5EF4-FFF2-40B4-BE49-F238E27FC236}">
                <a16:creationId xmlns:a16="http://schemas.microsoft.com/office/drawing/2014/main" id="{20C96915-ADB9-92FB-ABD0-C34B24DB3242}"/>
              </a:ext>
            </a:extLst>
          </p:cNvPr>
          <p:cNvPicPr>
            <a:picLocks noChangeAspect="1"/>
          </p:cNvPicPr>
          <p:nvPr/>
        </p:nvPicPr>
        <p:blipFill>
          <a:blip r:embed="rId3"/>
          <a:stretch>
            <a:fillRect/>
          </a:stretch>
        </p:blipFill>
        <p:spPr>
          <a:xfrm>
            <a:off x="1447801" y="2590800"/>
            <a:ext cx="9220200" cy="2819400"/>
          </a:xfrm>
          <a:prstGeom prst="rect">
            <a:avLst/>
          </a:prstGeom>
        </p:spPr>
      </p:pic>
    </p:spTree>
    <p:extLst>
      <p:ext uri="{BB962C8B-B14F-4D97-AF65-F5344CB8AC3E}">
        <p14:creationId xmlns:p14="http://schemas.microsoft.com/office/powerpoint/2010/main" val="319014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PERSISTENCEDATA" val="MMPROD_UIPERSISTENCEDATA"/>
  <p:tag name="MMPROD_UIDATA" val="&lt;database version=&quot;10.0&quot;&gt;&lt;object type=&quot;1&quot; unique_id=&quot;10001&quot;&gt;&lt;object type=&quot;2&quot; unique_id=&quot;10055&quot;&gt;&lt;object type=&quot;3&quot; unique_id=&quot;10056&quot;&gt;&lt;property id=&quot;20148&quot; value=&quot;5&quot;/&gt;&lt;property id=&quot;20300&quot; value=&quot;Slide 1 - &amp;quot;Effective Resumes for Engineering Students&amp;quot;&quot;/&gt;&lt;property id=&quot;20307&quot; value=&quot;256&quot;/&gt;&lt;/object&gt;&lt;object type=&quot;3&quot; unique_id=&quot;10064&quot;&gt;&lt;property id=&quot;20148&quot; value=&quot;5&quot;/&gt;&lt;property id=&quot;20300&quot; value=&quot;Slide 7&quot;/&gt;&lt;property id=&quot;20307&quot; value=&quot;286&quot;/&gt;&lt;/object&gt;&lt;object type=&quot;3&quot; unique_id=&quot;11521&quot;&gt;&lt;property id=&quot;20148&quot; value=&quot;5&quot;/&gt;&lt;property id=&quot;20300&quot; value=&quot;Slide 32 - &amp;quot;Thank You for Attending!!!&amp;quot;&quot;/&gt;&lt;property id=&quot;20307&quot; value=&quot;302&quot;/&gt;&lt;/object&gt;&lt;object type=&quot;3&quot; unique_id=&quot;26359&quot;&gt;&lt;property id=&quot;20148&quot; value=&quot;5&quot;/&gt;&lt;property id=&quot;20300&quot; value=&quot;Slide 31 - &amp;quot;Questions?&amp;quot;&quot;/&gt;&lt;property id=&quot;20307&quot; value=&quot;327&quot;/&gt;&lt;/object&gt;&lt;object type=&quot;3&quot; unique_id=&quot;27137&quot;&gt;&lt;property id=&quot;20148&quot; value=&quot;5&quot;/&gt;&lt;property id=&quot;20300&quot; value=&quot;Slide 2&quot;/&gt;&lt;property id=&quot;20307&quot; value=&quot;328&quot;/&gt;&lt;/object&gt;&lt;object type=&quot;3&quot; unique_id=&quot;29839&quot;&gt;&lt;property id=&quot;20148&quot; value=&quot;5&quot;/&gt;&lt;property id=&quot;20300&quot; value=&quot;Slide 28&quot;/&gt;&lt;property id=&quot;20307&quot; value=&quot;345&quot;/&gt;&lt;/object&gt;&lt;object type=&quot;3&quot; unique_id=&quot;36598&quot;&gt;&lt;property id=&quot;20148&quot; value=&quot;5&quot;/&gt;&lt;property id=&quot;20300&quot; value=&quot;Slide 27 - &amp;quot;Steps to Tailor Your Resume&amp;quot;&quot;/&gt;&lt;property id=&quot;20307&quot; value=&quot;352&quot;/&gt;&lt;/object&gt;&lt;object type=&quot;3&quot; unique_id=&quot;36599&quot;&gt;&lt;property id=&quot;20148&quot; value=&quot;5&quot;/&gt;&lt;property id=&quot;20300&quot; value=&quot;Slide 29 - &amp;quot;Tailoring Your Resume&amp;quot;&quot;/&gt;&lt;property id=&quot;20307&quot; value=&quot;353&quot;/&gt;&lt;/object&gt;&lt;object type=&quot;3&quot; unique_id=&quot;39224&quot;&gt;&lt;property id=&quot;20148&quot; value=&quot;5&quot;/&gt;&lt;property id=&quot;20300&quot; value=&quot;Slide 6&quot;/&gt;&lt;property id=&quot;20307&quot; value=&quot;355&quot;/&gt;&lt;/object&gt;&lt;object type=&quot;3&quot; unique_id=&quot;39225&quot;&gt;&lt;property id=&quot;20148&quot; value=&quot;5&quot;/&gt;&lt;property id=&quot;20300&quot; value=&quot;Slide 8&quot;/&gt;&lt;property id=&quot;20307&quot; value=&quot;356&quot;/&gt;&lt;/object&gt;&lt;object type=&quot;3&quot; unique_id=&quot;39226&quot;&gt;&lt;property id=&quot;20148&quot; value=&quot;5&quot;/&gt;&lt;property id=&quot;20300&quot; value=&quot;Slide 9 - &amp;quot;Resume Best Practices&amp;quot;&quot;/&gt;&lt;property id=&quot;20307&quot; value=&quot;357&quot;/&gt;&lt;/object&gt;&lt;object type=&quot;3&quot; unique_id=&quot;39227&quot;&gt;&lt;property id=&quot;20148&quot; value=&quot;5&quot;/&gt;&lt;property id=&quot;20300&quot; value=&quot;Slide 10 - &amp;quot;Best Practices: Organization and Use of Bullets&amp;quot;&quot;/&gt;&lt;property id=&quot;20307&quot; value=&quot;358&quot;/&gt;&lt;/object&gt;&lt;object type=&quot;3&quot; unique_id=&quot;39228&quot;&gt;&lt;property id=&quot;20148&quot; value=&quot;5&quot;/&gt;&lt;property id=&quot;20300&quot; value=&quot;Slide 11 - &amp;quot;Best Practices: Organization and Use of Bullets&amp;quot;&quot;/&gt;&lt;property id=&quot;20307&quot; value=&quot;359&quot;/&gt;&lt;/object&gt;&lt;object type=&quot;3&quot; unique_id=&quot;39229&quot;&gt;&lt;property id=&quot;20148&quot; value=&quot;5&quot;/&gt;&lt;property id=&quot;20300&quot; value=&quot;Slide 12&quot;/&gt;&lt;property id=&quot;20307&quot; value=&quot;360&quot;/&gt;&lt;/object&gt;&lt;object type=&quot;3&quot; unique_id=&quot;39230&quot;&gt;&lt;property id=&quot;20148&quot; value=&quot;5&quot;/&gt;&lt;property id=&quot;20300&quot; value=&quot;Slide 13 - &amp;quot;Objective Statements (Recommended for College Students)&amp;quot;&quot;/&gt;&lt;property id=&quot;20307&quot; value=&quot;361&quot;/&gt;&lt;/object&gt;&lt;object type=&quot;3&quot; unique_id=&quot;39231&quot;&gt;&lt;property id=&quot;20148&quot; value=&quot;5&quot;/&gt;&lt;property id=&quot;20300&quot; value=&quot;Slide 14 - &amp;quot;Education&amp;quot;&quot;/&gt;&lt;property id=&quot;20307&quot; value=&quot;362&quot;/&gt;&lt;/object&gt;&lt;object type=&quot;3&quot; unique_id=&quot;39232&quot;&gt;&lt;property id=&quot;20148&quot; value=&quot;5&quot;/&gt;&lt;property id=&quot;20300&quot; value=&quot;Slide 15 - &amp;quot;Education Section FAQs&amp;quot;&quot;/&gt;&lt;property id=&quot;20307&quot; value=&quot;363&quot;/&gt;&lt;/object&gt;&lt;object type=&quot;3&quot; unique_id=&quot;39235&quot;&gt;&lt;property id=&quot;20148&quot; value=&quot;5&quot;/&gt;&lt;property id=&quot;20300&quot; value=&quot;Slide 17 - &amp;quot;Work Experience (Cont’d)&amp;quot;&quot;/&gt;&lt;property id=&quot;20307&quot; value=&quot;366&quot;/&gt;&lt;/object&gt;&lt;object type=&quot;3&quot; unique_id=&quot;39236&quot;&gt;&lt;property id=&quot;20148&quot; value=&quot;5&quot;/&gt;&lt;property id=&quot;20300&quot; value=&quot;Slide 21 - &amp;quot;Developing Skills-Based, Impact Statements&amp;quot;&quot;/&gt;&lt;property id=&quot;20307&quot; value=&quot;367&quot;/&gt;&lt;/object&gt;&lt;object type=&quot;3&quot; unique_id=&quot;39237&quot;&gt;&lt;property id=&quot;20148&quot; value=&quot;5&quot;/&gt;&lt;property id=&quot;20300&quot; value=&quot;Slide 22 - &amp;quot;Activities/Leadership Section&amp;quot;&quot;/&gt;&lt;property id=&quot;20307&quot; value=&quot;368&quot;/&gt;&lt;/object&gt;&lt;object type=&quot;3&quot; unique_id=&quot;39238&quot;&gt;&lt;property id=&quot;20148&quot; value=&quot;5&quot;/&gt;&lt;property id=&quot;20300&quot; value=&quot;Slide 23 - &amp;quot;Skills Section&amp;quot;&quot;/&gt;&lt;property id=&quot;20307&quot; value=&quot;369&quot;/&gt;&lt;/object&gt;&lt;object type=&quot;3&quot; unique_id=&quot;39239&quot;&gt;&lt;property id=&quot;20148&quot; value=&quot;5&quot;/&gt;&lt;property id=&quot;20300&quot; value=&quot;Slide 24 - &amp;quot;Other Potential Sections: Projects, Honors/Awards&amp;quot;&quot;/&gt;&lt;property id=&quot;20307&quot; value=&quot;370&quot;/&gt;&lt;/object&gt;&lt;object type=&quot;3&quot; unique_id=&quot;39592&quot;&gt;&lt;property id=&quot;20148&quot; value=&quot;5&quot;/&gt;&lt;property id=&quot;20300&quot; value=&quot;Slide 3 - &amp;quot;Student Guide to Employment&amp;quot;&quot;/&gt;&lt;property id=&quot;20307&quot; value=&quot;372&quot;/&gt;&lt;/object&gt;&lt;object type=&quot;3&quot; unique_id=&quot;40863&quot;&gt;&lt;property id=&quot;20148&quot; value=&quot;5&quot;/&gt;&lt;property id=&quot;20300&quot; value=&quot;Slide 18 - &amp;quot;Work Experience Example:  Only “Other” Work&amp;quot;&quot;/&gt;&lt;property id=&quot;20307&quot; value=&quot;373&quot;/&gt;&lt;/object&gt;&lt;object type=&quot;3&quot; unique_id=&quot;40864&quot;&gt;&lt;property id=&quot;20148&quot; value=&quot;5&quot;/&gt;&lt;property id=&quot;20300&quot; value=&quot;Slide 19 - &amp;quot;Work Experience Example:  “Professional” &amp;amp; “Other” Combined&amp;quot;&quot;/&gt;&lt;property id=&quot;20307&quot; value=&quot;374&quot;/&gt;&lt;/object&gt;&lt;object type=&quot;3&quot; unique_id=&quot;40865&quot;&gt;&lt;property id=&quot;20148&quot; value=&quot;5&quot;/&gt;&lt;property id=&quot;20300&quot; value=&quot;Slide 20 - &amp;quot;Work Experience Example:  “Professional” &amp;amp; “Other” Separated&amp;quot;&quot;/&gt;&lt;property id=&quot;20307&quot; value=&quot;375&quot;/&gt;&lt;/object&gt;&lt;object type=&quot;3&quot; unique_id=&quot;47452&quot;&gt;&lt;property id=&quot;20148&quot; value=&quot;5&quot;/&gt;&lt;property id=&quot;20300&quot; value=&quot;Slide 25 - &amp;quot;References (Separate Document)&amp;quot;&quot;/&gt;&lt;property id=&quot;20307&quot; value=&quot;378&quot;/&gt;&lt;/object&gt;&lt;object type=&quot;3&quot; unique_id=&quot;48676&quot;&gt;&lt;property id=&quot;20148&quot; value=&quot;5&quot;/&gt;&lt;property id=&quot;20300&quot; value=&quot;Slide 16 - &amp;quot;Work Experience Section(s)&amp;quot;&quot;/&gt;&lt;property id=&quot;20307&quot; value=&quot;379&quot;/&gt;&lt;/object&gt;&lt;object type=&quot;3&quot; unique_id=&quot;48677&quot;&gt;&lt;property id=&quot;20148&quot; value=&quot;5&quot;/&gt;&lt;property id=&quot;20300&quot; value=&quot;Slide 26&quot;/&gt;&lt;property id=&quot;20307&quot; value=&quot;380&quot;/&gt;&lt;/object&gt;&lt;object type=&quot;3&quot; unique_id=&quot;55848&quot;&gt;&lt;property id=&quot;20148&quot; value=&quot;5&quot;/&gt;&lt;property id=&quot;20300&quot; value=&quot;Slide 4 - &amp;quot;Upcoming Career Development Presentations and Events&amp;quot;&quot;/&gt;&lt;property id=&quot;20307&quot; value=&quot;384&quot;/&gt;&lt;/object&gt;&lt;object type=&quot;3&quot; unique_id=&quot;55849&quot;&gt;&lt;property id=&quot;20148&quot; value=&quot;5&quot;/&gt;&lt;property id=&quot;20300&quot; value=&quot;Slide 5 - &amp;quot;Upcoming Career Development Presentations &amp;quot;&quot;/&gt;&lt;property id=&quot;20307&quot; value=&quot;385&quot;/&gt;&lt;/object&gt;&lt;object type=&quot;3&quot; unique_id=&quot;55850&quot;&gt;&lt;property id=&quot;20148&quot; value=&quot;5&quot;/&gt;&lt;property id=&quot;20300&quot; value=&quot;Slide 30&quot;/&gt;&lt;property id=&quot;20307&quot; value=&quot;386&quot;/&gt;&lt;/object&gt;&lt;/object&gt;&lt;object type=&quot;8&quot; unique_id=&quot;1012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T:\ECS\Private\Student Advising\Adobe Presenter Videos\Resume\Resume Adobe Presentation2_Combined_pptx\data\asimages\{E7D39C25-EF9E-4BD6-B063-EC5BD0D17F04}_1.png_crop.png&quot;/&gt;&lt;left val=&quot;27&quot;/&gt;&lt;top val=&quot;182&quot;/&gt;&lt;width val=&quot;401&quot;/&gt;&lt;height val=&quot;20&quot;/&gt;&lt;hasText val=&quot;1&quot;/&gt;&lt;paraId val=&quot;1&quot;/&gt;&lt;/Image&gt;&lt;Image&gt;&lt;filename val=&quot;T:\ECS\Private\Student Advising\Adobe Presenter Videos\Resume\Resume Adobe Presentation2_Combined_pptx\data\asimages\{405B00BB-FB46-405C-9EC2-AE903D2D1AF4}_1.png_crop.png&quot;/&gt;&lt;left val=&quot;78&quot;/&gt;&lt;top val=&quot;210&quot;/&gt;&lt;width val=&quot;214&quot;/&gt;&lt;height val=&quot;15&quot;/&gt;&lt;hasText val=&quot;1&quot;/&gt;&lt;paraId val=&quot;2&quot;/&gt;&lt;/Image&gt;&lt;Image&gt;&lt;filename val=&quot;T:\ECS\Private\Student Advising\Adobe Presenter Videos\Resume\Resume Adobe Presentation2_Combined_pptx\data\asimages\{673795C4-DD8A-4E51-AFEA-2F4A4BA284D1}_1.png_crop.png&quot;/&gt;&lt;left val=&quot;30&quot;/&gt;&lt;top val=&quot;240&quot;/&gt;&lt;width val=&quot;592&quot;/&gt;&lt;height val=&quot;20&quot;/&gt;&lt;hasText val=&quot;1&quot;/&gt;&lt;paraId val=&quot;3&quot;/&gt;&lt;/Image&gt;&lt;Image&gt;&lt;filename val=&quot;T:\ECS\Private\Student Advising\Adobe Presenter Videos\Resume\Resume Adobe Presentation2_Combined_pptx\data\asimages\{092CE69B-E818-40A4-99B4-38E50F65E71A}_1.png_crop.png&quot;/&gt;&lt;left val=&quot;78&quot;/&gt;&lt;top val=&quot;267&quot;/&gt;&lt;width val=&quot;456&quot;/&gt;&lt;height val=&quot;29&quot;/&gt;&lt;hasText val=&quot;1&quot;/&gt;&lt;paraId val=&quot;4&quot;/&gt;&lt;/Image&gt;&lt;Image&gt;&lt;filename val=&quot;T:\ECS\Private\Student Advising\Adobe Presenter Videos\Resume\Resume Adobe Presentation2_Combined_pptx\data\asimages\{417B242A-9A58-41D4-A7CF-13E21B5868B4}_1.png_crop.png&quot;/&gt;&lt;left val=&quot;78&quot;/&gt;&lt;top val=&quot;306&quot;/&gt;&lt;width val=&quot;469&quot;/&gt;&lt;height val=&quot;15&quot;/&gt;&lt;hasText val=&quot;1&quot;/&gt;&lt;paraId val=&quot;5&quot;/&gt;&lt;/Image&gt;&lt;Image&gt;&lt;filename val=&quot;T:\ECS\Private\Student Advising\Adobe Presenter Videos\Resume\Resume Adobe Presentation2_Combined_pptx\data\asimages\{49AD6C93-726F-4A79-A690-D0715C67CD5A}_1.png_crop.png&quot;/&gt;&lt;left val=&quot;30&quot;/&gt;&lt;top val=&quot;342&quot;/&gt;&lt;width val=&quot;313&quot;/&gt;&lt;height val=&quot;20&quot;/&gt;&lt;hasText val=&quot;1&quot;/&gt;&lt;paraId val=&quot;6&quot;/&gt;&lt;/Image&gt;&lt;Image&gt;&lt;filename val=&quot;T:\ECS\Private\Student Advising\Adobe Presenter Videos\Resume\Resume Adobe Presentation2_Combined_pptx\data\asimages\{47E95AEA-6ADE-42AE-95EB-7E38911480B9}_1.png_crop.png&quot;/&gt;&lt;left val=&quot;78&quot;/&gt;&lt;top val=&quot;369&quot;/&gt;&lt;width val=&quot;581&quot;/&gt;&lt;height val=&quot;32&quot;/&gt;&lt;hasText val=&quot;1&quot;/&gt;&lt;paraId val=&quot;7&quot;/&gt;&lt;/Image&gt;&lt;Image&gt;&lt;filename val=&quot;T:\ECS\Private\Student Advising\Adobe Presenter Videos\Resume\Resume Adobe Presentation2_Combined_pptx\data\asimages\{34B9D130-9C3E-4645-A050-828288892186}_1.png_crop.png&quot;/&gt;&lt;left val=&quot;241&quot;/&gt;&lt;top val=&quot;411&quot;/&gt;&lt;width val=&quot;14&quot;/&gt;&lt;height val=&quot;9&quot;/&gt;&lt;hasText val=&quot;1&quot;/&gt;&lt;paraId val=&quot;8&quot;/&gt;&lt;/Image&gt;&lt;Image&gt;&lt;filename val=&quot;T:\ECS\Private\Student Advising\Adobe Presenter Videos\Resume\Resume Adobe Presentation2_Combined_pptx\data\asimages\{AA9D0822-D150-4DAF-85C8-0A6B11EE1D90}_1.png_crop.png&quot;/&gt;&lt;left val=&quot;78&quot;/&gt;&lt;top val=&quot;429&quot;/&gt;&lt;width val=&quot;562&quot;/&gt;&lt;height val=&quot;50&quot;/&gt;&lt;hasText val=&quot;1&quot;/&gt;&lt;paraId val=&quot;9&quot;/&gt;&lt;/Image&gt;&lt;/TextEffect&gt;"/>
  <p:tag name="PRESENTER_SHAPETEXTINFO" val="&lt;ShapeTextInfo&gt;&lt;TableIndex row=&quot;-1&quot; col=&quot;-1&quot;&gt;&lt;linesCount val=&quot;13&quot;/&gt;&lt;lineCharCount val=&quot;35&quot;/&gt;&lt;lineCharCount val=&quot;25&quot;/&gt;&lt;lineCharCount val=&quot;56&quot;/&gt;&lt;lineCharCount val=&quot;57&quot;/&gt;&lt;lineCharCount val=&quot;37&quot;/&gt;&lt;lineCharCount val=&quot;58&quot;/&gt;&lt;lineCharCount val=&quot;26&quot;/&gt;&lt;lineCharCount val=&quot;74&quot;/&gt;&lt;lineCharCount val=&quot;23&quot;/&gt;&lt;lineCharCount val=&quot;6&quot;/&gt;&lt;lineCharCount val=&quot;64&quot;/&gt;&lt;lineCharCount val=&quot;71&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B33F4057-E27D-4964-A2B3-1F9ABC9CD8ED}_26.png&quot;/&gt;&lt;left val=&quot;30&quot;/&gt;&lt;top val=&quot;429&quot;/&gt;&lt;width val=&quot;665&quot;/&gt;&lt;height val=&quot;67&quot;/&gt;&lt;hasText val=&quot;1&quot;/&gt;&lt;/Image&gt;&lt;/ThreeDShapeInfo&gt;"/>
  <p:tag name="PRESENTER_SHAPETEXTINFO" val="&lt;ShapeTextInfo&gt;&lt;TableIndex row=&quot;-1&quot; col=&quot;-1&quot;&gt;&lt;linesCount val=&quot;2&quot;/&gt;&lt;lineCharCount val=&quot;79&quot;/&gt;&lt;lineCharCount val=&quot;6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44093F43-67F1-496C-B2E5-92F02C1B38C2}_32.png&quot;/&gt;&lt;left val=&quot;29&quot;/&gt;&lt;top val=&quot;117&quot;/&gt;&lt;width val=&quot;648&quot;/&gt;&lt;height val=&quot;76&quot;/&gt;&lt;hasText val=&quot;1&quot;/&gt;&lt;/Image&gt;&lt;/ThreeDShapeInfo&gt;"/>
  <p:tag name="PRESENTER_SHAPETEXTINFO" val="&lt;ShapeTextInfo&gt;&lt;TableIndex row=&quot;-1&quot; col=&quot;-1&quot;&gt;&lt;linesCount val=&quot;1&quot;/&gt;&lt;lineCharCount val=&quot;17&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875B1F6D-165E-45FB-B969-F18B5CAD99BD}_32.png&quot;/&gt;&lt;left val=&quot;7&quot;/&gt;&lt;top val=&quot;170&quot;/&gt;&lt;width val=&quot;699&quot;/&gt;&lt;height val=&quot;329&quot;/&gt;&lt;hasText val=&quot;1&quot;/&gt;&lt;/Image&gt;&lt;/ThreeDShapeInfo&gt;"/>
  <p:tag name="PRESENTER_SHAPETEXTINFO" val="&lt;ShapeTextInfo&gt;&lt;TableIndex row=&quot;-1&quot; col=&quot;-1&quot;&gt;&lt;linesCount val=&quot;10&quot;/&gt;&lt;lineCharCount val=&quot;56&quot;/&gt;&lt;lineCharCount val=&quot;43&quot;/&gt;&lt;lineCharCount val=&quot;42&quot;/&gt;&lt;lineCharCount val=&quot;53&quot;/&gt;&lt;lineCharCount val=&quot;29&quot;/&gt;&lt;lineCharCount val=&quot;9&quot;/&gt;&lt;lineCharCount val=&quot;18&quot;/&gt;&lt;lineCharCount val=&quot;37&quot;/&gt;&lt;lineCharCount val=&quot;30&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44093F43-67F1-496C-B2E5-92F02C1B38C2}_32.png&quot;/&gt;&lt;left val=&quot;29&quot;/&gt;&lt;top val=&quot;117&quot;/&gt;&lt;width val=&quot;648&quot;/&gt;&lt;height val=&quot;76&quot;/&gt;&lt;hasText val=&quot;1&quot;/&gt;&lt;/Image&gt;&lt;/ThreeDShapeInfo&gt;"/>
  <p:tag name="PRESENTER_SHAPETEXTINFO" val="&lt;ShapeTextInfo&gt;&lt;TableIndex row=&quot;-1&quot; col=&quot;-1&quot;&gt;&lt;linesCount val=&quot;1&quot;/&gt;&lt;lineCharCount val=&quot;1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875B1F6D-165E-45FB-B969-F18B5CAD99BD}_32.png&quot;/&gt;&lt;left val=&quot;7&quot;/&gt;&lt;top val=&quot;170&quot;/&gt;&lt;width val=&quot;699&quot;/&gt;&lt;height val=&quot;329&quot;/&gt;&lt;hasText val=&quot;1&quot;/&gt;&lt;/Image&gt;&lt;/ThreeDShapeInfo&gt;"/>
  <p:tag name="PRESENTER_SHAPETEXTINFO" val="&lt;ShapeTextInfo&gt;&lt;TableIndex row=&quot;-1&quot; col=&quot;-1&quot;&gt;&lt;linesCount val=&quot;10&quot;/&gt;&lt;lineCharCount val=&quot;56&quot;/&gt;&lt;lineCharCount val=&quot;43&quot;/&gt;&lt;lineCharCount val=&quot;42&quot;/&gt;&lt;lineCharCount val=&quot;53&quot;/&gt;&lt;lineCharCount val=&quot;29&quot;/&gt;&lt;lineCharCount val=&quot;9&quot;/&gt;&lt;lineCharCount val=&quot;18&quot;/&gt;&lt;lineCharCount val=&quot;37&quot;/&gt;&lt;lineCharCount val=&quot;30&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44093F43-67F1-496C-B2E5-92F02C1B38C2}_32.png&quot;/&gt;&lt;left val=&quot;29&quot;/&gt;&lt;top val=&quot;117&quot;/&gt;&lt;width val=&quot;648&quot;/&gt;&lt;height val=&quot;76&quot;/&gt;&lt;hasText val=&quot;1&quot;/&gt;&lt;/Image&gt;&lt;/ThreeDShapeInfo&gt;"/>
  <p:tag name="PRESENTER_SHAPETEXTINFO" val="&lt;ShapeTextInfo&gt;&lt;TableIndex row=&quot;-1&quot; col=&quot;-1&quot;&gt;&lt;linesCount val=&quot;1&quot;/&gt;&lt;lineCharCount val=&quot;17&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875B1F6D-165E-45FB-B969-F18B5CAD99BD}_32.png&quot;/&gt;&lt;left val=&quot;7&quot;/&gt;&lt;top val=&quot;170&quot;/&gt;&lt;width val=&quot;699&quot;/&gt;&lt;height val=&quot;329&quot;/&gt;&lt;hasText val=&quot;1&quot;/&gt;&lt;/Image&gt;&lt;/ThreeDShapeInfo&gt;"/>
  <p:tag name="PRESENTER_SHAPETEXTINFO" val="&lt;ShapeTextInfo&gt;&lt;TableIndex row=&quot;-1&quot; col=&quot;-1&quot;&gt;&lt;linesCount val=&quot;10&quot;/&gt;&lt;lineCharCount val=&quot;56&quot;/&gt;&lt;lineCharCount val=&quot;43&quot;/&gt;&lt;lineCharCount val=&quot;42&quot;/&gt;&lt;lineCharCount val=&quot;53&quot;/&gt;&lt;lineCharCount val=&quot;29&quot;/&gt;&lt;lineCharCount val=&quot;9&quot;/&gt;&lt;lineCharCount val=&quot;18&quot;/&gt;&lt;lineCharCount val=&quot;37&quot;/&gt;&lt;lineCharCount val=&quot;30&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D8405657-CBF1-4DAD-8DF0-B73FEABD8F43}_10.png&quot;/&gt;&lt;left val=&quot;23&quot;/&gt;&lt;top val=&quot;113&quot;/&gt;&lt;width val=&quot;648&quot;/&gt;&lt;height val=&quot;98&quot;/&gt;&lt;hasText val=&quot;1&quot;/&gt;&lt;/Image&gt;&lt;/ThreeDShapeInfo&gt;"/>
  <p:tag name="PRESENTER_SHAPETEXTINFO" val="&lt;ShapeTextInfo&gt;&lt;TableIndex row=&quot;-1&quot; col=&quot;-1&quot;&gt;&lt;linesCount val=&quot;1&quot;/&gt;&lt;lineCharCount val=&quot;2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T:\ECS\Private\Student Advising\Adobe Presenter Videos\Resume\Resume Adobe Presentation2_Combined_pptx\data\asimages\{F18A5AA6-C96B-4210-A018-1411DE6A416F}_1.png_crop.png&quot;/&gt;&lt;left val=&quot;42&quot;/&gt;&lt;top val=&quot;186&quot;/&gt;&lt;width val=&quot;192&quot;/&gt;&lt;height val=&quot;32&quot;/&gt;&lt;hasText val=&quot;1&quot;/&gt;&lt;paraId val=&quot;1&quot;/&gt;&lt;/Image&gt;&lt;Image&gt;&lt;filename val=&quot;T:\ECS\Private\Student Advising\Adobe Presenter Videos\Resume\Resume Adobe Presentation2_Combined_pptx\data\asimages\{6510C188-5A17-4C9F-BBD0-618BCED6F69F}_1.png_crop.png&quot;/&gt;&lt;left val=&quot;44&quot;/&gt;&lt;top val=&quot;239&quot;/&gt;&lt;width val=&quot;627&quot;/&gt;&lt;height val=&quot;65&quot;/&gt;&lt;hasText val=&quot;1&quot;/&gt;&lt;paraId val=&quot;2&quot;/&gt;&lt;/Image&gt;&lt;Image&gt;&lt;filename val=&quot;T:\ECS\Private\Student Advising\Adobe Presenter Videos\Resume\Resume Adobe Presentation2_Combined_pptx\data\asimages\{8AC4CCF0-E345-4ABB-9B42-AAD02A47C8E8}_1.png_crop.png&quot;/&gt;&lt;left val=&quot;44&quot;/&gt;&lt;top val=&quot;324&quot;/&gt;&lt;width val=&quot;385&quot;/&gt;&lt;height val=&quot;27&quot;/&gt;&lt;hasText val=&quot;1&quot;/&gt;&lt;paraId val=&quot;3&quot;/&gt;&lt;/Image&gt;&lt;Image&gt;&lt;filename val=&quot;T:\ECS\Private\Student Advising\Adobe Presenter Videos\Resume\Resume Adobe Presentation2_Combined_pptx\data\asimages\{974B0D8E-F806-49FB-AE5A-17E504C39C8E}_1.png_crop.png&quot;/&gt;&lt;left val=&quot;44&quot;/&gt;&lt;top val=&quot;370&quot;/&gt;&lt;width val=&quot;510&quot;/&gt;&lt;height val=&quot;22&quot;/&gt;&lt;hasText val=&quot;1&quot;/&gt;&lt;paraId val=&quot;4&quot;/&gt;&lt;/Image&gt;&lt;Image&gt;&lt;filename val=&quot;T:\ECS\Private\Student Advising\Adobe Presenter Videos\Resume\Resume Adobe Presentation2_Combined_pptx\data\asimages\{76E10C15-51C8-413D-A935-85BB9272D05A}_1.png_crop.png&quot;/&gt;&lt;left val=&quot;78&quot;/&gt;&lt;top val=&quot;413&quot;/&gt;&lt;width val=&quot;549&quot;/&gt;&lt;height val=&quot;24&quot;/&gt;&lt;hasText val=&quot;1&quot;/&gt;&lt;paraId val=&quot;5&quot;/&gt;&lt;/Image&gt;&lt;Image&gt;&lt;filename val=&quot;T:\ECS\Private\Student Advising\Adobe Presenter Videos\Resume\Resume Adobe Presentation2_Combined_pptx\data\asimages\{158C8335-59E7-42AD-A4B0-03A815AC44C4}_1.png_crop.png&quot;/&gt;&lt;left val=&quot;44&quot;/&gt;&lt;top val=&quot;457&quot;/&gt;&lt;width val=&quot;405&quot;/&gt;&lt;height val=&quot;27&quot;/&gt;&lt;hasText val=&quot;1&quot;/&gt;&lt;paraId val=&quot;6&quot;/&gt;&lt;/Image&gt;&lt;/TextEffect&gt;"/>
  <p:tag name="PRESENTER_SHAPETEXTINFO" val="&lt;ShapeTextInfo&gt;&lt;TableIndex row=&quot;-1&quot; col=&quot;-1&quot;&gt;&lt;linesCount val=&quot;7&quot;/&gt;&lt;lineCharCount val=&quot;13&quot;/&gt;&lt;lineCharCount val=&quot;48&quot;/&gt;&lt;lineCharCount val=&quot;22&quot;/&gt;&lt;lineCharCount val=&quot;26&quot;/&gt;&lt;lineCharCount val=&quot;39&quot;/&gt;&lt;lineCharCount val=&quot;43&quot;/&gt;&lt;lineCharCount val=&quot;2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C5339D40-8ECF-43E4-8EB7-75F095E517D9}_22.png&quot;/&gt;&lt;left val=&quot;35&quot;/&gt;&lt;top val=&quot;119&quot;/&gt;&lt;width val=&quot;648&quot;/&gt;&lt;height val=&quot;98&quot;/&gt;&lt;hasText val=&quot;1&quot;/&gt;&lt;/Image&gt;&lt;/ThreeDShapeInfo&gt;"/>
  <p:tag name="PRESENTER_SHAPETEXTINFO" val="&lt;ShapeTextInfo&gt;&lt;TableIndex row=&quot;-1&quot; col=&quot;-1&quot;&gt;&lt;linesCount val=&quot;1&quot;/&gt;&lt;lineCharCount val=&quot;2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T:\ECS\Private\Student Advising\Adobe Presenter Videos\Resume\Resume Adobe Presentation2_Combined_pptx\data\asimages\{0419B0F5-FB73-4813-887A-F04720D7598C}_1.png_crop.png&quot;/&gt;&lt;left val=&quot;44&quot;/&gt;&lt;top val=&quot;231&quot;/&gt;&lt;width val=&quot;628&quot;/&gt;&lt;height val=&quot;20&quot;/&gt;&lt;hasText val=&quot;1&quot;/&gt;&lt;paraId val=&quot;1&quot;/&gt;&lt;/Image&gt;&lt;Image&gt;&lt;filename val=&quot;T:\ECS\Private\Student Advising\Adobe Presenter Videos\Resume\Resume Adobe Presentation2_Combined_pptx\data\asimages\{CAACA39E-29FC-4170-9CDB-2BB1E9539BB9}_1.png_crop.png&quot;/&gt;&lt;left val=&quot;44&quot;/&gt;&lt;top val=&quot;265&quot;/&gt;&lt;width val=&quot;608&quot;/&gt;&lt;height val=&quot;49&quot;/&gt;&lt;hasText val=&quot;1&quot;/&gt;&lt;paraId val=&quot;2&quot;/&gt;&lt;/Image&gt;&lt;Image&gt;&lt;filename val=&quot;T:\ECS\Private\Student Advising\Adobe Presenter Videos\Resume\Resume Adobe Presentation2_Combined_pptx\data\asimages\{E39F84A8-2EB5-432C-B832-10CFC44EE58B}_1.png_crop.png&quot;/&gt;&lt;left val=&quot;44&quot;/&gt;&lt;top val=&quot;329&quot;/&gt;&lt;width val=&quot;629&quot;/&gt;&lt;height val=&quot;78&quot;/&gt;&lt;hasText val=&quot;1&quot;/&gt;&lt;paraId val=&quot;3&quot;/&gt;&lt;/Image&gt;&lt;Image&gt;&lt;filename val=&quot;T:\ECS\Private\Student Advising\Adobe Presenter Videos\Resume\Resume Adobe Presentation2_Combined_pptx\data\asimages\{C2F3A636-E47B-4445-80C1-609E5A8E7B1C}_1.png_crop.png&quot;/&gt;&lt;left val=&quot;44&quot;/&gt;&lt;top val=&quot;421&quot;/&gt;&lt;width val=&quot;579&quot;/&gt;&lt;height val=&quot;45&quot;/&gt;&lt;hasText val=&quot;1&quot;/&gt;&lt;paraId val=&quot;4&quot;/&gt;&lt;/Image&gt;&lt;/TextEffect&gt;"/>
  <p:tag name="PRESENTER_SHAPETEXTINFO" val="&lt;ShapeTextInfo&gt;&lt;TableIndex row=&quot;-1&quot; col=&quot;-1&quot;&gt;&lt;linesCount val=&quot;8&quot;/&gt;&lt;lineCharCount val=&quot;61&quot;/&gt;&lt;lineCharCount val=&quot;62&quot;/&gt;&lt;lineCharCount val=&quot;26&quot;/&gt;&lt;lineCharCount val=&quot;64&quot;/&gt;&lt;lineCharCount val=&quot;55&quot;/&gt;&lt;lineCharCount val=&quot;46&quot;/&gt;&lt;lineCharCount val=&quot;57&quot;/&gt;&lt;lineCharCount val=&quot;36&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T:\ECS\Private\Student Advising\Adobe Presenter Videos\Resume\Resume Adobe Presentation2_Combined_pptx\data\asimages\{D9FEB3A8-E8A7-4E47-8A67-7156E0675F48}_23.png&quot;/&gt;&lt;left val=&quot;29&quot;/&gt;&lt;top val=&quot;120&quot;/&gt;&lt;width val=&quot;648&quot;/&gt;&lt;height val=&quot;68&quot;/&gt;&lt;hasText val=&quot;1&quot;/&gt;&lt;/Image&gt;&lt;/ThreeDShapeInfo&gt;"/>
  <p:tag name="PRESENTER_SHAPETEXTINFO" val="&lt;ShapeTextInfo&gt;&lt;TableIndex row=&quot;-1&quot; col=&quot;-1&quot;&gt;&lt;linesCount val=&quot;1&quot;/&gt;&lt;lineCharCount val=&quot;42&quot;/&gt;&lt;/TableIndex&gt;&lt;/ShapeTextInfo&gt;"/>
</p:tagLst>
</file>

<file path=ppt/theme/theme1.xml><?xml version="1.0" encoding="utf-8"?>
<a:theme xmlns:a="http://schemas.openxmlformats.org/drawingml/2006/main" name="EC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S Theme" id="{5773EA79-8DCD-49F3-AEAA-5CD4830922AF}" vid="{B4B9F410-4160-462A-A15B-A679258281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FF2C90C456FE49943080BF7DE4208C" ma:contentTypeVersion="14" ma:contentTypeDescription="Create a new document." ma:contentTypeScope="" ma:versionID="d46cc1932a481430aff5469f2f1fb834">
  <xsd:schema xmlns:xsd="http://www.w3.org/2001/XMLSchema" xmlns:xs="http://www.w3.org/2001/XMLSchema" xmlns:p="http://schemas.microsoft.com/office/2006/metadata/properties" xmlns:ns2="eb79f67d-ac62-4fd0-89ae-7d24f5b2762b" xmlns:ns3="0b7e1325-b91a-4cea-810f-23f37a5177b7" targetNamespace="http://schemas.microsoft.com/office/2006/metadata/properties" ma:root="true" ma:fieldsID="9e7fdd54c5771ab58f84d589f8dce825" ns2:_="" ns3:_="">
    <xsd:import namespace="eb79f67d-ac62-4fd0-89ae-7d24f5b2762b"/>
    <xsd:import namespace="0b7e1325-b91a-4cea-810f-23f37a5177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79f67d-ac62-4fd0-89ae-7d24f5b27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e1325-b91a-4cea-810f-23f37a5177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78C0A9-BB45-4368-9248-0A52C56D1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79f67d-ac62-4fd0-89ae-7d24f5b2762b"/>
    <ds:schemaRef ds:uri="0b7e1325-b91a-4cea-810f-23f37a517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6B5B5-E2D9-45ED-B7E7-3187E68424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ECS Theme</Template>
  <TotalTime>5871</TotalTime>
  <Words>3041</Words>
  <Application>Microsoft Office PowerPoint</Application>
  <PresentationFormat>Widescreen</PresentationFormat>
  <Paragraphs>191</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ECS Theme</vt:lpstr>
      <vt:lpstr>AIAA Resume Review</vt:lpstr>
      <vt:lpstr>Effective Resumes for Engineering Students + Q&amp;A</vt:lpstr>
      <vt:lpstr>PowerPoint Presentation</vt:lpstr>
      <vt:lpstr>Resume Best Practices</vt:lpstr>
      <vt:lpstr>PowerPoint Presentation</vt:lpstr>
      <vt:lpstr>Objective Statements (Recommended for College Students in a Career Fair Environment)</vt:lpstr>
      <vt:lpstr>Education</vt:lpstr>
      <vt:lpstr>Work Experience Section(s)</vt:lpstr>
      <vt:lpstr>Work Experience Example:  Only “Other” Work</vt:lpstr>
      <vt:lpstr>Work Experience Example:  “Professional” &amp; “Other” Combined</vt:lpstr>
      <vt:lpstr>Work Experience Example:  “Professional” &amp; “Other” Separated</vt:lpstr>
      <vt:lpstr>Developing Skills-Based, Impact Statements</vt:lpstr>
      <vt:lpstr>Activities/Leadership Section</vt:lpstr>
      <vt:lpstr>Skills Section</vt:lpstr>
      <vt:lpstr>Other Potential Sections: Projects, Honors/Awards</vt:lpstr>
      <vt:lpstr>Steps to Tailor Your Resume</vt:lpstr>
      <vt:lpstr>Questions?</vt:lpstr>
      <vt:lpstr>Thank You for Attending!!!</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 Best Practices and ISU Tools</dc:title>
  <dc:creator>Roger Bentley</dc:creator>
  <cp:lastModifiedBy>Olson, Kellie M [ENGCS]</cp:lastModifiedBy>
  <cp:revision>271</cp:revision>
  <dcterms:created xsi:type="dcterms:W3CDTF">2011-12-22T14:54:46Z</dcterms:created>
  <dcterms:modified xsi:type="dcterms:W3CDTF">2023-09-11T19:54:04Z</dcterms:modified>
</cp:coreProperties>
</file>