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5" r:id="rId1"/>
  </p:sldMasterIdLst>
  <p:notesMasterIdLst>
    <p:notesMasterId r:id="rId22"/>
  </p:notesMasterIdLst>
  <p:handoutMasterIdLst>
    <p:handoutMasterId r:id="rId23"/>
  </p:handoutMasterIdLst>
  <p:sldIdLst>
    <p:sldId id="478" r:id="rId2"/>
    <p:sldId id="508" r:id="rId3"/>
    <p:sldId id="515" r:id="rId4"/>
    <p:sldId id="509" r:id="rId5"/>
    <p:sldId id="486" r:id="rId6"/>
    <p:sldId id="507" r:id="rId7"/>
    <p:sldId id="498" r:id="rId8"/>
    <p:sldId id="516" r:id="rId9"/>
    <p:sldId id="510" r:id="rId10"/>
    <p:sldId id="493" r:id="rId11"/>
    <p:sldId id="511" r:id="rId12"/>
    <p:sldId id="512" r:id="rId13"/>
    <p:sldId id="500" r:id="rId14"/>
    <p:sldId id="501" r:id="rId15"/>
    <p:sldId id="502" r:id="rId16"/>
    <p:sldId id="513" r:id="rId17"/>
    <p:sldId id="492" r:id="rId18"/>
    <p:sldId id="506" r:id="rId19"/>
    <p:sldId id="514" r:id="rId20"/>
    <p:sldId id="494" r:id="rId21"/>
  </p:sldIdLst>
  <p:sldSz cx="9902825" cy="6858000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0"/>
    <a:srgbClr val="006600"/>
    <a:srgbClr val="008000"/>
    <a:srgbClr val="33CC33"/>
    <a:srgbClr val="CCFFCC"/>
    <a:srgbClr val="99FF99"/>
    <a:srgbClr val="66FF99"/>
    <a:srgbClr val="4B0096"/>
    <a:srgbClr val="BFBECE"/>
    <a:srgbClr val="909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808" autoAdjust="0"/>
    <p:restoredTop sz="99033" autoAdjust="0"/>
  </p:normalViewPr>
  <p:slideViewPr>
    <p:cSldViewPr>
      <p:cViewPr>
        <p:scale>
          <a:sx n="100" d="100"/>
          <a:sy n="100" d="100"/>
        </p:scale>
        <p:origin x="-510" y="-216"/>
      </p:cViewPr>
      <p:guideLst>
        <p:guide orient="horz" pos="2160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73019" y="9398429"/>
            <a:ext cx="395461" cy="1632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51019">
              <a:defRPr sz="800"/>
            </a:lvl1pPr>
          </a:lstStyle>
          <a:p>
            <a:fld id="{86DDF579-651C-4FB4-A5CD-DAFFAE84E4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3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079" y="4563209"/>
            <a:ext cx="5985315" cy="4736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398" tIns="46862" rIns="95398" bIns="46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4688" y="219075"/>
            <a:ext cx="5915025" cy="4095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026532" y="9416562"/>
            <a:ext cx="241948" cy="1450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51019">
              <a:defRPr sz="800"/>
            </a:lvl1pPr>
          </a:lstStyle>
          <a:p>
            <a:fld id="{4187C748-44EC-4A39-B7A4-3D84E650E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5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100000"/>
      </a:spcBef>
      <a:spcAft>
        <a:spcPct val="0"/>
      </a:spcAft>
      <a:buFont typeface="Webdings" pitchFamily="18" charset="2"/>
      <a:buChar char="4"/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42900" indent="-163513" algn="l" rtl="0" eaLnBrk="0" fontAlgn="base" hangingPunct="0">
      <a:lnSpc>
        <a:spcPct val="85000"/>
      </a:lnSpc>
      <a:spcBef>
        <a:spcPct val="45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520700" indent="-176213" algn="l" rtl="0" eaLnBrk="0" fontAlgn="base" hangingPunct="0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685800" indent="-163513" algn="l" rtl="0" eaLnBrk="0" fontAlgn="base" hangingPunct="0">
      <a:lnSpc>
        <a:spcPct val="85000"/>
      </a:lnSpc>
      <a:spcBef>
        <a:spcPct val="45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25FB8-C024-457C-A95E-15E70A0C1344}" type="slidenum">
              <a:rPr lang="en-US"/>
              <a:pPr/>
              <a:t>0</a:t>
            </a:fld>
            <a:endParaRPr lang="en-US"/>
          </a:p>
        </p:txBody>
      </p:sp>
      <p:sp>
        <p:nvSpPr>
          <p:cNvPr id="569367" name="Rectangle 2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640748" y="4806746"/>
            <a:ext cx="5926914" cy="10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433" tIns="47717" rIns="95433" bIns="47717" anchor="ctr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500" b="1"/>
              <a:t>Booz Allen Hamilton Standard Colors</a:t>
            </a:r>
            <a:endParaRPr lang="en-US" sz="1500"/>
          </a:p>
          <a:p>
            <a:pPr>
              <a:buClr>
                <a:schemeClr val="tx1"/>
              </a:buClr>
            </a:pPr>
            <a:r>
              <a:rPr lang="en-US" sz="1500"/>
              <a:t>Colors should be used in the color pairs whenever possible. Do not mix and match colors, use pairs together as shown.</a:t>
            </a:r>
          </a:p>
          <a:p>
            <a:pPr>
              <a:buClr>
                <a:schemeClr val="tx1"/>
              </a:buClr>
            </a:pPr>
            <a:r>
              <a:rPr lang="en-US" sz="1500"/>
              <a:t>Black, White and Gray can be used with any of the other colors.</a:t>
            </a:r>
          </a:p>
        </p:txBody>
      </p:sp>
      <p:sp>
        <p:nvSpPr>
          <p:cNvPr id="569349" name="Rectangle 5"/>
          <p:cNvSpPr>
            <a:spLocks noChangeArrowheads="1"/>
          </p:cNvSpPr>
          <p:nvPr/>
        </p:nvSpPr>
        <p:spPr bwMode="auto">
          <a:xfrm>
            <a:off x="720841" y="6895917"/>
            <a:ext cx="724178" cy="717122"/>
          </a:xfrm>
          <a:prstGeom prst="rect">
            <a:avLst/>
          </a:prstGeom>
          <a:solidFill>
            <a:srgbClr val="3601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433" tIns="47717" rIns="95433" bIns="47717" anchor="ctr"/>
          <a:lstStyle/>
          <a:p>
            <a:endParaRPr lang="en-US"/>
          </a:p>
        </p:txBody>
      </p:sp>
      <p:sp>
        <p:nvSpPr>
          <p:cNvPr id="569350" name="Rectangle 6"/>
          <p:cNvSpPr>
            <a:spLocks noChangeArrowheads="1"/>
          </p:cNvSpPr>
          <p:nvPr/>
        </p:nvSpPr>
        <p:spPr bwMode="auto">
          <a:xfrm>
            <a:off x="1087936" y="7408619"/>
            <a:ext cx="724178" cy="715474"/>
          </a:xfrm>
          <a:prstGeom prst="rect">
            <a:avLst/>
          </a:prstGeom>
          <a:solidFill>
            <a:srgbClr val="F205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433" tIns="47717" rIns="95433" bIns="47717" anchor="ctr"/>
          <a:lstStyle/>
          <a:p>
            <a:endParaRPr lang="en-US"/>
          </a:p>
        </p:txBody>
      </p:sp>
      <p:sp>
        <p:nvSpPr>
          <p:cNvPr id="569351" name="Rectangle 7"/>
          <p:cNvSpPr>
            <a:spLocks noChangeArrowheads="1"/>
          </p:cNvSpPr>
          <p:nvPr/>
        </p:nvSpPr>
        <p:spPr bwMode="auto">
          <a:xfrm>
            <a:off x="1987319" y="6895917"/>
            <a:ext cx="724178" cy="717122"/>
          </a:xfrm>
          <a:prstGeom prst="rect">
            <a:avLst/>
          </a:prstGeom>
          <a:solidFill>
            <a:srgbClr val="0F43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433" tIns="47717" rIns="95433" bIns="47717" anchor="ctr"/>
          <a:lstStyle/>
          <a:p>
            <a:endParaRPr lang="en-US"/>
          </a:p>
        </p:txBody>
      </p:sp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2364426" y="7408619"/>
            <a:ext cx="724178" cy="715474"/>
          </a:xfrm>
          <a:prstGeom prst="rect">
            <a:avLst/>
          </a:prstGeom>
          <a:solidFill>
            <a:srgbClr val="E8F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433" tIns="47717" rIns="95433" bIns="47717" anchor="ctr"/>
          <a:lstStyle/>
          <a:p>
            <a:endParaRPr lang="en-US"/>
          </a:p>
        </p:txBody>
      </p:sp>
      <p:sp>
        <p:nvSpPr>
          <p:cNvPr id="569353" name="Rectangle 9"/>
          <p:cNvSpPr>
            <a:spLocks noChangeArrowheads="1"/>
          </p:cNvSpPr>
          <p:nvPr/>
        </p:nvSpPr>
        <p:spPr bwMode="auto">
          <a:xfrm>
            <a:off x="3313867" y="6895917"/>
            <a:ext cx="725847" cy="717122"/>
          </a:xfrm>
          <a:prstGeom prst="rect">
            <a:avLst/>
          </a:prstGeom>
          <a:solidFill>
            <a:srgbClr val="0B1F6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433" tIns="47717" rIns="95433" bIns="47717" anchor="ctr"/>
          <a:lstStyle/>
          <a:p>
            <a:endParaRPr lang="en-US"/>
          </a:p>
        </p:txBody>
      </p:sp>
      <p:sp>
        <p:nvSpPr>
          <p:cNvPr id="569354" name="Rectangle 10"/>
          <p:cNvSpPr>
            <a:spLocks noChangeArrowheads="1"/>
          </p:cNvSpPr>
          <p:nvPr/>
        </p:nvSpPr>
        <p:spPr bwMode="auto">
          <a:xfrm>
            <a:off x="3670949" y="7408619"/>
            <a:ext cx="724178" cy="715474"/>
          </a:xfrm>
          <a:prstGeom prst="rect">
            <a:avLst/>
          </a:prstGeom>
          <a:solidFill>
            <a:srgbClr val="7ECC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433" tIns="47717" rIns="95433" bIns="47717" anchor="ctr"/>
          <a:lstStyle/>
          <a:p>
            <a:endParaRPr lang="en-US"/>
          </a:p>
        </p:txBody>
      </p:sp>
      <p:sp>
        <p:nvSpPr>
          <p:cNvPr id="569355" name="Rectangle 11"/>
          <p:cNvSpPr>
            <a:spLocks noChangeArrowheads="1"/>
          </p:cNvSpPr>
          <p:nvPr/>
        </p:nvSpPr>
        <p:spPr bwMode="auto">
          <a:xfrm>
            <a:off x="5848491" y="6895917"/>
            <a:ext cx="722509" cy="717122"/>
          </a:xfrm>
          <a:prstGeom prst="rect">
            <a:avLst/>
          </a:prstGeom>
          <a:solidFill>
            <a:srgbClr val="9E9E9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433" tIns="47717" rIns="95433" bIns="47717" anchor="ctr"/>
          <a:lstStyle/>
          <a:p>
            <a:endParaRPr lang="en-US"/>
          </a:p>
        </p:txBody>
      </p:sp>
      <p:sp>
        <p:nvSpPr>
          <p:cNvPr id="569356" name="Rectangle 12"/>
          <p:cNvSpPr>
            <a:spLocks noChangeArrowheads="1"/>
          </p:cNvSpPr>
          <p:nvPr/>
        </p:nvSpPr>
        <p:spPr bwMode="auto">
          <a:xfrm>
            <a:off x="4582013" y="6895917"/>
            <a:ext cx="722510" cy="71712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433" tIns="47717" rIns="95433" bIns="47717" anchor="ctr"/>
          <a:lstStyle/>
          <a:p>
            <a:endParaRPr lang="en-US"/>
          </a:p>
        </p:txBody>
      </p:sp>
      <p:sp>
        <p:nvSpPr>
          <p:cNvPr id="569357" name="Rectangle 13"/>
          <p:cNvSpPr>
            <a:spLocks noChangeArrowheads="1"/>
          </p:cNvSpPr>
          <p:nvPr/>
        </p:nvSpPr>
        <p:spPr bwMode="auto">
          <a:xfrm>
            <a:off x="4937427" y="7408619"/>
            <a:ext cx="724178" cy="7154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433" tIns="47717" rIns="95433" bIns="47717" anchor="ctr"/>
          <a:lstStyle/>
          <a:p>
            <a:endParaRPr lang="en-US"/>
          </a:p>
        </p:txBody>
      </p:sp>
      <p:sp>
        <p:nvSpPr>
          <p:cNvPr id="569358" name="Text Box 14"/>
          <p:cNvSpPr txBox="1">
            <a:spLocks noChangeArrowheads="1"/>
          </p:cNvSpPr>
          <p:nvPr/>
        </p:nvSpPr>
        <p:spPr bwMode="auto">
          <a:xfrm>
            <a:off x="752545" y="5976022"/>
            <a:ext cx="80760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433" tIns="47717" rIns="95433" bIns="47717" anchor="b">
            <a:spAutoFit/>
          </a:bodyPr>
          <a:lstStyle/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Purple </a:t>
            </a:r>
            <a:br>
              <a:rPr lang="en-US" sz="800"/>
            </a:br>
            <a:r>
              <a:rPr lang="en-US" sz="800"/>
              <a:t>Pantone 2765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R	12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G	4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B	79</a:t>
            </a:r>
          </a:p>
        </p:txBody>
      </p:sp>
      <p:sp>
        <p:nvSpPr>
          <p:cNvPr id="569359" name="Text Box 15"/>
          <p:cNvSpPr txBox="1">
            <a:spLocks noChangeArrowheads="1"/>
          </p:cNvSpPr>
          <p:nvPr/>
        </p:nvSpPr>
        <p:spPr bwMode="auto">
          <a:xfrm>
            <a:off x="1992325" y="5976022"/>
            <a:ext cx="80760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433" tIns="47717" rIns="95433" bIns="47717" anchor="b">
            <a:spAutoFit/>
          </a:bodyPr>
          <a:lstStyle/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Green </a:t>
            </a:r>
            <a:br>
              <a:rPr lang="en-US" sz="800"/>
            </a:br>
            <a:r>
              <a:rPr lang="en-US" sz="800"/>
              <a:t>Pantone </a:t>
            </a:r>
            <a:br>
              <a:rPr lang="en-US" sz="800"/>
            </a:br>
            <a:r>
              <a:rPr lang="en-US" sz="800"/>
              <a:t>357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R	15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G	67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B	24</a:t>
            </a:r>
          </a:p>
        </p:txBody>
      </p:sp>
      <p:sp>
        <p:nvSpPr>
          <p:cNvPr id="569360" name="Text Box 16"/>
          <p:cNvSpPr txBox="1">
            <a:spLocks noChangeArrowheads="1"/>
          </p:cNvSpPr>
          <p:nvPr/>
        </p:nvSpPr>
        <p:spPr bwMode="auto">
          <a:xfrm>
            <a:off x="3332221" y="5976022"/>
            <a:ext cx="80760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433" tIns="47717" rIns="95433" bIns="47717" anchor="b">
            <a:spAutoFit/>
          </a:bodyPr>
          <a:lstStyle/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Blue </a:t>
            </a:r>
            <a:br>
              <a:rPr lang="en-US" sz="800"/>
            </a:br>
            <a:r>
              <a:rPr lang="en-US" sz="800"/>
              <a:t>Pantone 2</a:t>
            </a:r>
            <a:br>
              <a:rPr lang="en-US" sz="800"/>
            </a:br>
            <a:r>
              <a:rPr lang="en-US" sz="800"/>
              <a:t>88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R	11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G	31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B	101</a:t>
            </a:r>
          </a:p>
        </p:txBody>
      </p:sp>
      <p:sp>
        <p:nvSpPr>
          <p:cNvPr id="569361" name="Text Box 17"/>
          <p:cNvSpPr txBox="1">
            <a:spLocks noChangeArrowheads="1"/>
          </p:cNvSpPr>
          <p:nvPr/>
        </p:nvSpPr>
        <p:spPr bwMode="auto">
          <a:xfrm>
            <a:off x="4600368" y="6610717"/>
            <a:ext cx="809277" cy="2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433" tIns="47717" rIns="95433" bIns="47717" anchor="b">
            <a:spAutoFit/>
          </a:bodyPr>
          <a:lstStyle/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Black </a:t>
            </a:r>
          </a:p>
        </p:txBody>
      </p:sp>
      <p:sp>
        <p:nvSpPr>
          <p:cNvPr id="569362" name="Text Box 18"/>
          <p:cNvSpPr txBox="1">
            <a:spLocks noChangeArrowheads="1"/>
          </p:cNvSpPr>
          <p:nvPr/>
        </p:nvSpPr>
        <p:spPr bwMode="auto">
          <a:xfrm>
            <a:off x="5838479" y="6102961"/>
            <a:ext cx="809277" cy="7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433" tIns="47717" rIns="95433" bIns="47717" anchor="b">
            <a:spAutoFit/>
          </a:bodyPr>
          <a:lstStyle/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Pantone Cool Gray 6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R	158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G	158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B	158</a:t>
            </a:r>
          </a:p>
        </p:txBody>
      </p:sp>
      <p:sp>
        <p:nvSpPr>
          <p:cNvPr id="569363" name="Text Box 19"/>
          <p:cNvSpPr txBox="1">
            <a:spLocks noChangeArrowheads="1"/>
          </p:cNvSpPr>
          <p:nvPr/>
        </p:nvSpPr>
        <p:spPr bwMode="auto">
          <a:xfrm>
            <a:off x="1122979" y="8193332"/>
            <a:ext cx="80927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433" tIns="47717" rIns="95433" bIns="47717">
            <a:spAutoFit/>
          </a:bodyPr>
          <a:lstStyle/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Red </a:t>
            </a:r>
            <a:br>
              <a:rPr lang="en-US" sz="800"/>
            </a:br>
            <a:r>
              <a:rPr lang="en-US" sz="800"/>
              <a:t>Pantone </a:t>
            </a:r>
            <a:br>
              <a:rPr lang="en-US" sz="800"/>
            </a:br>
            <a:r>
              <a:rPr lang="en-US" sz="800"/>
              <a:t>485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R	252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G	5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B	14</a:t>
            </a:r>
          </a:p>
        </p:txBody>
      </p:sp>
      <p:sp>
        <p:nvSpPr>
          <p:cNvPr id="569364" name="Text Box 20"/>
          <p:cNvSpPr txBox="1">
            <a:spLocks noChangeArrowheads="1"/>
          </p:cNvSpPr>
          <p:nvPr/>
        </p:nvSpPr>
        <p:spPr bwMode="auto">
          <a:xfrm>
            <a:off x="2362756" y="8193332"/>
            <a:ext cx="80927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433" tIns="47717" rIns="95433" bIns="47717">
            <a:spAutoFit/>
          </a:bodyPr>
          <a:lstStyle/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Yellow </a:t>
            </a:r>
            <a:br>
              <a:rPr lang="en-US" sz="800"/>
            </a:br>
            <a:r>
              <a:rPr lang="en-US" sz="800"/>
              <a:t>Pantone 3965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R	232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G	244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B	4</a:t>
            </a:r>
          </a:p>
        </p:txBody>
      </p:sp>
      <p:sp>
        <p:nvSpPr>
          <p:cNvPr id="569365" name="Text Box 21"/>
          <p:cNvSpPr txBox="1">
            <a:spLocks noChangeArrowheads="1"/>
          </p:cNvSpPr>
          <p:nvPr/>
        </p:nvSpPr>
        <p:spPr bwMode="auto">
          <a:xfrm>
            <a:off x="3702655" y="8193332"/>
            <a:ext cx="80927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433" tIns="47717" rIns="95433" bIns="47717">
            <a:spAutoFit/>
          </a:bodyPr>
          <a:lstStyle/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Aqua </a:t>
            </a:r>
            <a:br>
              <a:rPr lang="en-US" sz="800"/>
            </a:br>
            <a:r>
              <a:rPr lang="en-US" sz="800"/>
              <a:t>Pantone </a:t>
            </a:r>
            <a:br>
              <a:rPr lang="en-US" sz="800"/>
            </a:br>
            <a:r>
              <a:rPr lang="en-US" sz="800"/>
              <a:t>319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R	126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G	204</a:t>
            </a:r>
          </a:p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B	189</a:t>
            </a:r>
          </a:p>
        </p:txBody>
      </p:sp>
      <p:sp>
        <p:nvSpPr>
          <p:cNvPr id="569366" name="Text Box 22"/>
          <p:cNvSpPr txBox="1">
            <a:spLocks noChangeArrowheads="1"/>
          </p:cNvSpPr>
          <p:nvPr/>
        </p:nvSpPr>
        <p:spPr bwMode="auto">
          <a:xfrm>
            <a:off x="4970801" y="8193332"/>
            <a:ext cx="809277" cy="2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433" tIns="47717" rIns="95433" bIns="47717">
            <a:spAutoFit/>
          </a:bodyPr>
          <a:lstStyle/>
          <a:p>
            <a:pPr algn="l">
              <a:buClr>
                <a:schemeClr val="tx1"/>
              </a:buClr>
              <a:tabLst>
                <a:tab pos="599772" algn="r"/>
              </a:tabLst>
            </a:pPr>
            <a:r>
              <a:rPr lang="en-US" sz="800"/>
              <a:t>White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5CE14-7A60-4EDC-A87A-E37A69D0D761}" type="slidenum">
              <a:rPr lang="en-US"/>
              <a:pPr/>
              <a:t>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20725"/>
            <a:ext cx="5197475" cy="3598863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83381" indent="-301301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205203" indent="-241041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87283" indent="-241041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169364" indent="-241041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651445" indent="-2410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133526" indent="-2410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615607" indent="-2410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4097688" indent="-2410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00E636E-19C5-445D-AC64-2D4933C3EDEC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2313"/>
            <a:ext cx="5199063" cy="36004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829" y="4559036"/>
            <a:ext cx="5855547" cy="4319958"/>
          </a:xfrm>
          <a:noFill/>
        </p:spPr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6" name="Rectangle 103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743200"/>
            <a:ext cx="6705600" cy="2971800"/>
          </a:xfrm>
        </p:spPr>
        <p:txBody>
          <a:bodyPr/>
          <a:lstStyle>
            <a:lvl1pPr marL="234950" indent="-234950">
              <a:buFont typeface="Wingdings" pitchFamily="2" charset="2"/>
              <a:buChar char="Ø"/>
              <a:defRPr/>
            </a:lvl1pPr>
            <a:lvl2pPr marL="452438" lvl="1" indent="-215900">
              <a:defRPr/>
            </a:lvl2pPr>
          </a:lstStyle>
          <a:p>
            <a:r>
              <a:rPr lang="en-US" dirty="0"/>
              <a:t>Click to edit Master subtitle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4058" name="Rectangle 1034"/>
          <p:cNvSpPr>
            <a:spLocks noGrp="1" noChangeArrowheads="1"/>
          </p:cNvSpPr>
          <p:nvPr>
            <p:ph type="ctrTitle"/>
          </p:nvPr>
        </p:nvSpPr>
        <p:spPr>
          <a:xfrm>
            <a:off x="1600200" y="1219200"/>
            <a:ext cx="6705600" cy="1143000"/>
          </a:xfrm>
        </p:spPr>
        <p:txBody>
          <a:bodyPr tIns="45720" bIns="4572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80" name="Line 1056"/>
          <p:cNvSpPr>
            <a:spLocks noChangeShapeType="1"/>
          </p:cNvSpPr>
          <p:nvPr/>
        </p:nvSpPr>
        <p:spPr bwMode="auto">
          <a:xfrm>
            <a:off x="1422400" y="1905000"/>
            <a:ext cx="0" cy="457200"/>
          </a:xfrm>
          <a:prstGeom prst="line">
            <a:avLst/>
          </a:prstGeom>
          <a:noFill/>
          <a:ln w="76200">
            <a:solidFill>
              <a:srgbClr val="0B1F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104" name="Text Box 1080"/>
          <p:cNvSpPr txBox="1">
            <a:spLocks noChangeArrowheads="1"/>
          </p:cNvSpPr>
          <p:nvPr/>
        </p:nvSpPr>
        <p:spPr bwMode="auto">
          <a:xfrm>
            <a:off x="9385300" y="67151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fld id="{57B2207B-DE50-401E-A5A2-AC00F6178D38}" type="slidenum">
              <a:rPr lang="en-US" sz="900"/>
              <a:pPr algn="r"/>
              <a:t>‹#›</a:t>
            </a:fld>
            <a:endParaRPr lang="en-US" sz="900"/>
          </a:p>
        </p:txBody>
      </p:sp>
      <p:sp>
        <p:nvSpPr>
          <p:cNvPr id="514105" name="Rectangle 108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Filename/RPS Number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172199"/>
            <a:ext cx="9902825" cy="542925"/>
          </a:xfrm>
          <a:prstGeom prst="rect">
            <a:avLst/>
          </a:prstGeom>
          <a:gradFill flip="none" rotWithShape="1">
            <a:gsLst>
              <a:gs pos="0">
                <a:srgbClr val="012979"/>
              </a:gs>
              <a:gs pos="100000">
                <a:srgbClr val="FFFFFF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092" descr="boozAllen_on_blue.png                                          000C0F54krm HD                         ABA78158: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132D77"/>
              </a:clrFrom>
              <a:clrTo>
                <a:srgbClr val="132D7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9150" y="6240463"/>
            <a:ext cx="2733675" cy="4651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Filename/RPS Number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381000"/>
            <a:ext cx="22479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5913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Filename/RPS Number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712" y="609600"/>
            <a:ext cx="8417401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712" y="6248400"/>
            <a:ext cx="2063089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6238" y="6715125"/>
            <a:ext cx="65" cy="1384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7024" y="6248400"/>
            <a:ext cx="2063089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DD043-320E-4124-BE51-C6C77E3B5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522" y="55563"/>
            <a:ext cx="7832859" cy="819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3936" y="1600200"/>
            <a:ext cx="437374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3936" y="3938589"/>
            <a:ext cx="437374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4488" indent="-344488">
              <a:defRPr/>
            </a:lvl1pPr>
            <a:lvl2pPr>
              <a:defRPr sz="1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Filename/RPS Number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Filename/RPS Number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305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4000"/>
            <a:ext cx="4305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Filename/RPS Number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Filename/RPS Number</a:t>
            </a:r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985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902825" cy="990600"/>
          </a:xfrm>
          <a:prstGeom prst="rect">
            <a:avLst/>
          </a:prstGeom>
          <a:gradFill flip="none" rotWithShape="1">
            <a:gsLst>
              <a:gs pos="0">
                <a:srgbClr val="BFBECE">
                  <a:lumMod val="73000"/>
                  <a:lumOff val="27000"/>
                  <a:alpha val="74000"/>
                </a:srgb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Filename/RPS Number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985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Filename/RPS Number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Filename/RPS Number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902825" cy="990600"/>
          </a:xfrm>
          <a:prstGeom prst="rect">
            <a:avLst/>
          </a:prstGeom>
          <a:gradFill flip="none" rotWithShape="1">
            <a:gsLst>
              <a:gs pos="0">
                <a:srgbClr val="BFBECE">
                  <a:alpha val="74000"/>
                  <a:lumMod val="43000"/>
                  <a:lumOff val="57000"/>
                </a:srgb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143000"/>
            <a:ext cx="90693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13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985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078" name="Text Box 54"/>
          <p:cNvSpPr txBox="1">
            <a:spLocks noChangeArrowheads="1"/>
          </p:cNvSpPr>
          <p:nvPr/>
        </p:nvSpPr>
        <p:spPr bwMode="auto">
          <a:xfrm>
            <a:off x="9385300" y="67151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fld id="{D4F09501-2325-459C-B3B6-63DDF4550B48}" type="slidenum">
              <a:rPr lang="en-US" sz="900"/>
              <a:pPr algn="r"/>
              <a:t>‹#›</a:t>
            </a:fld>
            <a:endParaRPr lang="en-US" sz="900"/>
          </a:p>
        </p:txBody>
      </p:sp>
      <p:sp>
        <p:nvSpPr>
          <p:cNvPr id="513079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6238" y="6715125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900"/>
            </a:lvl1pPr>
          </a:lstStyle>
          <a:p>
            <a:r>
              <a:rPr lang="en-US"/>
              <a:t>Filename/RPS Number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990600"/>
            <a:ext cx="9902824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 flipH="1">
            <a:off x="0" y="999309"/>
            <a:ext cx="9902825" cy="47239"/>
          </a:xfrm>
          <a:prstGeom prst="rect">
            <a:avLst/>
          </a:prstGeom>
          <a:gradFill flip="none" rotWithShape="1">
            <a:gsLst>
              <a:gs pos="0">
                <a:srgbClr val="012979"/>
              </a:gs>
              <a:gs pos="100000">
                <a:srgbClr val="FFFFFF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100000"/>
        </a:spcBef>
        <a:spcAft>
          <a:spcPct val="0"/>
        </a:spcAft>
        <a:buClr>
          <a:srgbClr val="0B1F65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066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Char char="–"/>
        <a:defRPr sz="1400">
          <a:solidFill>
            <a:schemeClr val="tx1"/>
          </a:solidFill>
          <a:latin typeface="+mn-lt"/>
        </a:defRPr>
      </a:lvl2pPr>
      <a:lvl3pPr marL="2278063" indent="111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Font typeface="Webdings" pitchFamily="18" charset="2"/>
        <a:defRPr sz="1600">
          <a:solidFill>
            <a:schemeClr val="tx1"/>
          </a:solidFill>
          <a:latin typeface="+mn-lt"/>
        </a:defRPr>
      </a:lvl3pPr>
      <a:lvl4pPr marL="240347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defRPr sz="1600">
          <a:solidFill>
            <a:schemeClr val="tx1"/>
          </a:solidFill>
          <a:latin typeface="+mn-lt"/>
        </a:defRPr>
      </a:lvl4pPr>
      <a:lvl5pPr marL="25177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5pPr>
      <a:lvl6pPr marL="29749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6pPr>
      <a:lvl7pPr marL="34321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7pPr>
      <a:lvl8pPr marL="38893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8pPr>
      <a:lvl9pPr marL="43465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52" name="Rectangle 32"/>
          <p:cNvSpPr>
            <a:spLocks noChangeArrowheads="1"/>
          </p:cNvSpPr>
          <p:nvPr/>
        </p:nvSpPr>
        <p:spPr bwMode="auto">
          <a:xfrm>
            <a:off x="1920875" y="1447800"/>
            <a:ext cx="71453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/>
          <a:p>
            <a:pPr algn="l">
              <a:lnSpc>
                <a:spcPct val="90000"/>
              </a:lnSpc>
            </a:pPr>
            <a:r>
              <a:rPr lang="en-US" sz="3600" b="1" dirty="0" smtClean="0">
                <a:solidFill>
                  <a:srgbClr val="000060"/>
                </a:solidFill>
              </a:rPr>
              <a:t>Hypersonic Flight With</a:t>
            </a:r>
          </a:p>
          <a:p>
            <a:pPr algn="l">
              <a:lnSpc>
                <a:spcPct val="90000"/>
              </a:lnSpc>
            </a:pPr>
            <a:r>
              <a:rPr lang="en-US" sz="3600" b="1" dirty="0" smtClean="0">
                <a:solidFill>
                  <a:srgbClr val="000060"/>
                </a:solidFill>
              </a:rPr>
              <a:t>Rocket Power and Air</a:t>
            </a:r>
          </a:p>
          <a:p>
            <a:pPr algn="l">
              <a:lnSpc>
                <a:spcPct val="90000"/>
              </a:lnSpc>
            </a:pPr>
            <a:r>
              <a:rPr lang="en-US" sz="3600" b="1" dirty="0" smtClean="0">
                <a:solidFill>
                  <a:srgbClr val="000060"/>
                </a:solidFill>
              </a:rPr>
              <a:t>Breathing Propulsion</a:t>
            </a:r>
          </a:p>
          <a:p>
            <a:pPr algn="l">
              <a:lnSpc>
                <a:spcPct val="90000"/>
              </a:lnSpc>
            </a:pPr>
            <a:endParaRPr lang="en-US" sz="3000" b="1" dirty="0" smtClean="0"/>
          </a:p>
          <a:p>
            <a:pPr algn="l">
              <a:lnSpc>
                <a:spcPct val="90000"/>
              </a:lnSpc>
            </a:pPr>
            <a:r>
              <a:rPr lang="en-US" sz="1800" b="1" dirty="0" smtClean="0"/>
              <a:t>Presented to </a:t>
            </a:r>
            <a:endParaRPr lang="en-US" sz="1800" b="1" dirty="0" smtClean="0"/>
          </a:p>
          <a:p>
            <a:pPr algn="l">
              <a:lnSpc>
                <a:spcPct val="90000"/>
              </a:lnSpc>
            </a:pPr>
            <a:r>
              <a:rPr lang="en-US" sz="2800" b="1" dirty="0" smtClean="0"/>
              <a:t>Iowa </a:t>
            </a:r>
            <a:r>
              <a:rPr lang="en-US" sz="2800" b="1" dirty="0" smtClean="0"/>
              <a:t>State University</a:t>
            </a:r>
          </a:p>
          <a:p>
            <a:pPr algn="l">
              <a:lnSpc>
                <a:spcPct val="90000"/>
              </a:lnSpc>
            </a:pPr>
            <a:r>
              <a:rPr lang="en-US" sz="1600" b="1" dirty="0" smtClean="0"/>
              <a:t>Aerospace Engineering </a:t>
            </a:r>
            <a:r>
              <a:rPr lang="en-US" sz="1600" b="1" dirty="0" smtClean="0"/>
              <a:t>Department</a:t>
            </a:r>
          </a:p>
          <a:p>
            <a:pPr algn="l">
              <a:lnSpc>
                <a:spcPct val="90000"/>
              </a:lnSpc>
            </a:pPr>
            <a:endParaRPr lang="en-US" sz="1600" b="1" dirty="0" smtClean="0"/>
          </a:p>
          <a:p>
            <a:pPr algn="l">
              <a:lnSpc>
                <a:spcPct val="90000"/>
              </a:lnSpc>
            </a:pPr>
            <a:r>
              <a:rPr lang="en-US" sz="1600" b="1" dirty="0" smtClean="0"/>
              <a:t>October </a:t>
            </a:r>
            <a:r>
              <a:rPr lang="en-US" sz="1600" b="1" dirty="0" smtClean="0"/>
              <a:t>17, 2013</a:t>
            </a:r>
          </a:p>
          <a:p>
            <a:pPr algn="l">
              <a:lnSpc>
                <a:spcPct val="90000"/>
              </a:lnSpc>
            </a:pPr>
            <a:r>
              <a:rPr lang="en-US" sz="1600" b="1" dirty="0" smtClean="0"/>
              <a:t>Ames, Iowa</a:t>
            </a:r>
            <a:endParaRPr lang="en-US" sz="1600" b="1" dirty="0"/>
          </a:p>
        </p:txBody>
      </p:sp>
      <p:sp>
        <p:nvSpPr>
          <p:cNvPr id="568350" name="Rectangle 30"/>
          <p:cNvSpPr>
            <a:spLocks noChangeArrowheads="1"/>
          </p:cNvSpPr>
          <p:nvPr/>
        </p:nvSpPr>
        <p:spPr bwMode="auto">
          <a:xfrm>
            <a:off x="5789612" y="4800600"/>
            <a:ext cx="26876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2400" b="1" dirty="0" smtClean="0"/>
              <a:t>Ming Tang</a:t>
            </a:r>
          </a:p>
          <a:p>
            <a:pPr algn="r"/>
            <a:r>
              <a:rPr lang="en-US" sz="1400" b="1" dirty="0" smtClean="0"/>
              <a:t>President</a:t>
            </a:r>
          </a:p>
          <a:p>
            <a:pPr algn="r"/>
            <a:r>
              <a:rPr lang="en-US" sz="1400" dirty="0" smtClean="0"/>
              <a:t>High Speed Technology Venture</a:t>
            </a:r>
          </a:p>
          <a:p>
            <a:pPr algn="r"/>
            <a:r>
              <a:rPr lang="en-US" sz="1400" dirty="0" smtClean="0"/>
              <a:t>Williamsburg, VA</a:t>
            </a:r>
          </a:p>
        </p:txBody>
      </p:sp>
      <p:sp>
        <p:nvSpPr>
          <p:cNvPr id="568354" name="Line 34"/>
          <p:cNvSpPr>
            <a:spLocks noChangeShapeType="1"/>
          </p:cNvSpPr>
          <p:nvPr/>
        </p:nvSpPr>
        <p:spPr bwMode="auto">
          <a:xfrm>
            <a:off x="1674812" y="1476294"/>
            <a:ext cx="0" cy="1371600"/>
          </a:xfrm>
          <a:prstGeom prst="line">
            <a:avLst/>
          </a:prstGeom>
          <a:noFill/>
          <a:ln w="101600">
            <a:solidFill>
              <a:srgbClr val="0B1F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7" y="1292110"/>
            <a:ext cx="7943273" cy="4682836"/>
          </a:xfrm>
          <a:prstGeom prst="rect">
            <a:avLst/>
          </a:prstGeom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530002" y="1955541"/>
            <a:ext cx="932592" cy="27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49" tIns="42775" rIns="85549" bIns="42775">
            <a:spAutoFit/>
          </a:bodyPr>
          <a:lstStyle>
            <a:lvl1pPr defTabSz="8556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556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556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556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556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200" b="1" i="1">
                <a:solidFill>
                  <a:schemeClr val="bg1"/>
                </a:solidFill>
                <a:latin typeface="Arial" charset="0"/>
              </a:rPr>
              <a:t>Blackswift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3559695" y="2665992"/>
            <a:ext cx="874313" cy="3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1600" b="1" dirty="0">
                <a:latin typeface="Arial" charset="0"/>
              </a:rPr>
              <a:t>Shuttle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4425509" y="2576254"/>
            <a:ext cx="861489" cy="3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1600" b="1" dirty="0">
                <a:latin typeface="Arial" charset="0"/>
              </a:rPr>
              <a:t>Ascent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4424989" y="2766754"/>
            <a:ext cx="965684" cy="3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1600" b="1" dirty="0">
                <a:latin typeface="Arial" charset="0"/>
              </a:rPr>
              <a:t>Descen</a:t>
            </a:r>
            <a:r>
              <a:rPr lang="en-US" sz="1400" b="1" dirty="0">
                <a:latin typeface="Arial" charset="0"/>
              </a:rPr>
              <a:t>t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421733" y="1245118"/>
            <a:ext cx="37097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 dirty="0">
                <a:latin typeface="Arial" charset="0"/>
              </a:rPr>
              <a:t>450</a:t>
            </a: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421733" y="1722750"/>
            <a:ext cx="37097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400</a:t>
            </a:r>
          </a:p>
        </p:txBody>
      </p:sp>
      <p:sp>
        <p:nvSpPr>
          <p:cNvPr id="16396" name="Text Box 11"/>
          <p:cNvSpPr txBox="1">
            <a:spLocks noChangeArrowheads="1"/>
          </p:cNvSpPr>
          <p:nvPr/>
        </p:nvSpPr>
        <p:spPr bwMode="auto">
          <a:xfrm>
            <a:off x="421733" y="2229642"/>
            <a:ext cx="37097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350</a:t>
            </a:r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421733" y="2729219"/>
            <a:ext cx="37097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300</a:t>
            </a:r>
          </a:p>
        </p:txBody>
      </p:sp>
      <p:sp>
        <p:nvSpPr>
          <p:cNvPr id="16398" name="Text Box 13"/>
          <p:cNvSpPr txBox="1">
            <a:spLocks noChangeArrowheads="1"/>
          </p:cNvSpPr>
          <p:nvPr/>
        </p:nvSpPr>
        <p:spPr bwMode="auto">
          <a:xfrm>
            <a:off x="421733" y="3228796"/>
            <a:ext cx="37097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250</a:t>
            </a:r>
          </a:p>
        </p:txBody>
      </p:sp>
      <p:sp>
        <p:nvSpPr>
          <p:cNvPr id="16399" name="Text Box 14"/>
          <p:cNvSpPr txBox="1">
            <a:spLocks noChangeArrowheads="1"/>
          </p:cNvSpPr>
          <p:nvPr/>
        </p:nvSpPr>
        <p:spPr bwMode="auto">
          <a:xfrm>
            <a:off x="421733" y="3735688"/>
            <a:ext cx="37097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200</a:t>
            </a:r>
          </a:p>
        </p:txBody>
      </p:sp>
      <p:sp>
        <p:nvSpPr>
          <p:cNvPr id="16400" name="Text Box 15"/>
          <p:cNvSpPr txBox="1">
            <a:spLocks noChangeArrowheads="1"/>
          </p:cNvSpPr>
          <p:nvPr/>
        </p:nvSpPr>
        <p:spPr bwMode="auto">
          <a:xfrm>
            <a:off x="421733" y="4235265"/>
            <a:ext cx="37097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150</a:t>
            </a:r>
          </a:p>
        </p:txBody>
      </p:sp>
      <p:sp>
        <p:nvSpPr>
          <p:cNvPr id="16401" name="Text Box 16"/>
          <p:cNvSpPr txBox="1">
            <a:spLocks noChangeArrowheads="1"/>
          </p:cNvSpPr>
          <p:nvPr/>
        </p:nvSpPr>
        <p:spPr bwMode="auto">
          <a:xfrm>
            <a:off x="421733" y="4742157"/>
            <a:ext cx="37097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100</a:t>
            </a:r>
          </a:p>
        </p:txBody>
      </p:sp>
      <p:sp>
        <p:nvSpPr>
          <p:cNvPr id="16402" name="Text Box 17"/>
          <p:cNvSpPr txBox="1">
            <a:spLocks noChangeArrowheads="1"/>
          </p:cNvSpPr>
          <p:nvPr/>
        </p:nvSpPr>
        <p:spPr bwMode="auto">
          <a:xfrm>
            <a:off x="466687" y="5249049"/>
            <a:ext cx="30685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 dirty="0">
                <a:latin typeface="Arial" charset="0"/>
              </a:rPr>
              <a:t>50</a:t>
            </a:r>
          </a:p>
        </p:txBody>
      </p:sp>
      <p:sp>
        <p:nvSpPr>
          <p:cNvPr id="16403" name="Text Box 18"/>
          <p:cNvSpPr txBox="1">
            <a:spLocks noChangeArrowheads="1"/>
          </p:cNvSpPr>
          <p:nvPr/>
        </p:nvSpPr>
        <p:spPr bwMode="auto">
          <a:xfrm>
            <a:off x="523677" y="5807142"/>
            <a:ext cx="242729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 dirty="0">
                <a:latin typeface="Arial" charset="0"/>
              </a:rPr>
              <a:t>0</a:t>
            </a:r>
          </a:p>
        </p:txBody>
      </p:sp>
      <p:sp>
        <p:nvSpPr>
          <p:cNvPr id="16404" name="Text Box 19"/>
          <p:cNvSpPr txBox="1">
            <a:spLocks noChangeArrowheads="1"/>
          </p:cNvSpPr>
          <p:nvPr/>
        </p:nvSpPr>
        <p:spPr bwMode="auto">
          <a:xfrm>
            <a:off x="731278" y="6061128"/>
            <a:ext cx="242729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0</a:t>
            </a:r>
          </a:p>
        </p:txBody>
      </p:sp>
      <p:sp>
        <p:nvSpPr>
          <p:cNvPr id="16405" name="Text Box 20"/>
          <p:cNvSpPr txBox="1">
            <a:spLocks noChangeArrowheads="1"/>
          </p:cNvSpPr>
          <p:nvPr/>
        </p:nvSpPr>
        <p:spPr bwMode="auto">
          <a:xfrm>
            <a:off x="1327680" y="6091291"/>
            <a:ext cx="242729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2</a:t>
            </a:r>
          </a:p>
        </p:txBody>
      </p:sp>
      <p:sp>
        <p:nvSpPr>
          <p:cNvPr id="16406" name="Text Box 21"/>
          <p:cNvSpPr txBox="1">
            <a:spLocks noChangeArrowheads="1"/>
          </p:cNvSpPr>
          <p:nvPr/>
        </p:nvSpPr>
        <p:spPr bwMode="auto">
          <a:xfrm>
            <a:off x="1924082" y="6091291"/>
            <a:ext cx="242729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4</a:t>
            </a:r>
          </a:p>
        </p:txBody>
      </p:sp>
      <p:sp>
        <p:nvSpPr>
          <p:cNvPr id="16407" name="Text Box 22"/>
          <p:cNvSpPr txBox="1">
            <a:spLocks noChangeArrowheads="1"/>
          </p:cNvSpPr>
          <p:nvPr/>
        </p:nvSpPr>
        <p:spPr bwMode="auto">
          <a:xfrm>
            <a:off x="2527799" y="6091291"/>
            <a:ext cx="242729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 dirty="0">
                <a:latin typeface="Arial" charset="0"/>
              </a:rPr>
              <a:t>6</a:t>
            </a:r>
          </a:p>
        </p:txBody>
      </p:sp>
      <p:sp>
        <p:nvSpPr>
          <p:cNvPr id="16408" name="Text Box 23"/>
          <p:cNvSpPr txBox="1">
            <a:spLocks noChangeArrowheads="1"/>
          </p:cNvSpPr>
          <p:nvPr/>
        </p:nvSpPr>
        <p:spPr bwMode="auto">
          <a:xfrm>
            <a:off x="3131516" y="6091291"/>
            <a:ext cx="242729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8</a:t>
            </a:r>
          </a:p>
        </p:txBody>
      </p:sp>
      <p:sp>
        <p:nvSpPr>
          <p:cNvPr id="16409" name="Text Box 24"/>
          <p:cNvSpPr txBox="1">
            <a:spLocks noChangeArrowheads="1"/>
          </p:cNvSpPr>
          <p:nvPr/>
        </p:nvSpPr>
        <p:spPr bwMode="auto">
          <a:xfrm>
            <a:off x="3698658" y="6091291"/>
            <a:ext cx="30685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10</a:t>
            </a:r>
          </a:p>
        </p:txBody>
      </p:sp>
      <p:sp>
        <p:nvSpPr>
          <p:cNvPr id="16410" name="Text Box 25"/>
          <p:cNvSpPr txBox="1">
            <a:spLocks noChangeArrowheads="1"/>
          </p:cNvSpPr>
          <p:nvPr/>
        </p:nvSpPr>
        <p:spPr bwMode="auto">
          <a:xfrm>
            <a:off x="4307976" y="6091291"/>
            <a:ext cx="30685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12</a:t>
            </a:r>
          </a:p>
        </p:txBody>
      </p:sp>
      <p:sp>
        <p:nvSpPr>
          <p:cNvPr id="16411" name="Text Box 26"/>
          <p:cNvSpPr txBox="1">
            <a:spLocks noChangeArrowheads="1"/>
          </p:cNvSpPr>
          <p:nvPr/>
        </p:nvSpPr>
        <p:spPr bwMode="auto">
          <a:xfrm>
            <a:off x="4902664" y="6091291"/>
            <a:ext cx="30685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14</a:t>
            </a:r>
          </a:p>
        </p:txBody>
      </p:sp>
      <p:sp>
        <p:nvSpPr>
          <p:cNvPr id="16412" name="Text Box 27"/>
          <p:cNvSpPr txBox="1">
            <a:spLocks noChangeArrowheads="1"/>
          </p:cNvSpPr>
          <p:nvPr/>
        </p:nvSpPr>
        <p:spPr bwMode="auto">
          <a:xfrm>
            <a:off x="5511982" y="6091291"/>
            <a:ext cx="30685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16</a:t>
            </a:r>
          </a:p>
        </p:txBody>
      </p:sp>
      <p:sp>
        <p:nvSpPr>
          <p:cNvPr id="16413" name="Text Box 28"/>
          <p:cNvSpPr txBox="1">
            <a:spLocks noChangeArrowheads="1"/>
          </p:cNvSpPr>
          <p:nvPr/>
        </p:nvSpPr>
        <p:spPr bwMode="auto">
          <a:xfrm>
            <a:off x="6113985" y="6091291"/>
            <a:ext cx="30685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18</a:t>
            </a:r>
          </a:p>
        </p:txBody>
      </p:sp>
      <p:sp>
        <p:nvSpPr>
          <p:cNvPr id="16414" name="Text Box 29"/>
          <p:cNvSpPr txBox="1">
            <a:spLocks noChangeArrowheads="1"/>
          </p:cNvSpPr>
          <p:nvPr/>
        </p:nvSpPr>
        <p:spPr bwMode="auto">
          <a:xfrm>
            <a:off x="6715988" y="6091291"/>
            <a:ext cx="30685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20</a:t>
            </a:r>
          </a:p>
        </p:txBody>
      </p:sp>
      <p:sp>
        <p:nvSpPr>
          <p:cNvPr id="16415" name="Text Box 30"/>
          <p:cNvSpPr txBox="1">
            <a:spLocks noChangeArrowheads="1"/>
          </p:cNvSpPr>
          <p:nvPr/>
        </p:nvSpPr>
        <p:spPr bwMode="auto">
          <a:xfrm>
            <a:off x="7325306" y="6091291"/>
            <a:ext cx="30685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>
                <a:latin typeface="Arial" charset="0"/>
              </a:rPr>
              <a:t>22</a:t>
            </a:r>
          </a:p>
        </p:txBody>
      </p:sp>
      <p:sp>
        <p:nvSpPr>
          <p:cNvPr id="16416" name="Text Box 31"/>
          <p:cNvSpPr txBox="1">
            <a:spLocks noChangeArrowheads="1"/>
          </p:cNvSpPr>
          <p:nvPr/>
        </p:nvSpPr>
        <p:spPr bwMode="auto">
          <a:xfrm>
            <a:off x="7927309" y="6091291"/>
            <a:ext cx="30685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 dirty="0">
                <a:latin typeface="Arial" charset="0"/>
              </a:rPr>
              <a:t>24</a:t>
            </a:r>
          </a:p>
        </p:txBody>
      </p:sp>
      <p:sp>
        <p:nvSpPr>
          <p:cNvPr id="16417" name="Text Box 32"/>
          <p:cNvSpPr txBox="1">
            <a:spLocks noChangeArrowheads="1"/>
          </p:cNvSpPr>
          <p:nvPr/>
        </p:nvSpPr>
        <p:spPr bwMode="auto">
          <a:xfrm>
            <a:off x="8521995" y="6091291"/>
            <a:ext cx="306850" cy="2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900" b="1" dirty="0">
                <a:latin typeface="Arial" charset="0"/>
              </a:rPr>
              <a:t>26</a:t>
            </a:r>
          </a:p>
        </p:txBody>
      </p:sp>
      <p:sp>
        <p:nvSpPr>
          <p:cNvPr id="16418" name="Line 33"/>
          <p:cNvSpPr>
            <a:spLocks noChangeShapeType="1"/>
          </p:cNvSpPr>
          <p:nvPr/>
        </p:nvSpPr>
        <p:spPr bwMode="auto">
          <a:xfrm flipV="1">
            <a:off x="4763415" y="2398454"/>
            <a:ext cx="558753" cy="220663"/>
          </a:xfrm>
          <a:prstGeom prst="line">
            <a:avLst/>
          </a:prstGeom>
          <a:noFill/>
          <a:ln w="19050">
            <a:solidFill>
              <a:srgbClr val="000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34"/>
          <p:cNvSpPr>
            <a:spLocks noChangeShapeType="1"/>
          </p:cNvSpPr>
          <p:nvPr/>
        </p:nvSpPr>
        <p:spPr bwMode="auto">
          <a:xfrm>
            <a:off x="4842501" y="3062028"/>
            <a:ext cx="400582" cy="590550"/>
          </a:xfrm>
          <a:prstGeom prst="line">
            <a:avLst/>
          </a:prstGeom>
          <a:noFill/>
          <a:ln w="19050">
            <a:solidFill>
              <a:srgbClr val="000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AutoShape 35"/>
          <p:cNvSpPr>
            <a:spLocks/>
          </p:cNvSpPr>
          <p:nvPr/>
        </p:nvSpPr>
        <p:spPr bwMode="auto">
          <a:xfrm>
            <a:off x="4421286" y="2682617"/>
            <a:ext cx="79085" cy="295275"/>
          </a:xfrm>
          <a:prstGeom prst="leftBrace">
            <a:avLst>
              <a:gd name="adj1" fmla="val 3369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AutoShape 36"/>
          <p:cNvSpPr>
            <a:spLocks/>
          </p:cNvSpPr>
          <p:nvPr/>
        </p:nvSpPr>
        <p:spPr bwMode="auto">
          <a:xfrm>
            <a:off x="8749760" y="3716278"/>
            <a:ext cx="130173" cy="632887"/>
          </a:xfrm>
          <a:prstGeom prst="rightBrace">
            <a:avLst>
              <a:gd name="adj1" fmla="val 5887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Text Box 37"/>
          <p:cNvSpPr txBox="1">
            <a:spLocks noChangeArrowheads="1"/>
          </p:cNvSpPr>
          <p:nvPr/>
        </p:nvSpPr>
        <p:spPr bwMode="auto">
          <a:xfrm>
            <a:off x="8814846" y="3618737"/>
            <a:ext cx="1022892" cy="82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Arial" charset="0"/>
              </a:rPr>
              <a:t>Air-Breathing Vehicle Corridor</a:t>
            </a:r>
          </a:p>
        </p:txBody>
      </p:sp>
      <p:sp>
        <p:nvSpPr>
          <p:cNvPr id="16423" name="Text Box 38"/>
          <p:cNvSpPr txBox="1">
            <a:spLocks noChangeArrowheads="1"/>
          </p:cNvSpPr>
          <p:nvPr/>
        </p:nvSpPr>
        <p:spPr bwMode="auto">
          <a:xfrm rot="-5400000">
            <a:off x="-341790" y="3373998"/>
            <a:ext cx="1239797" cy="30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1400" b="1" dirty="0">
                <a:latin typeface="Arial" charset="0"/>
              </a:rPr>
              <a:t>Attitude (</a:t>
            </a:r>
            <a:r>
              <a:rPr lang="en-US" sz="1400" b="1" dirty="0" err="1">
                <a:latin typeface="Arial" charset="0"/>
              </a:rPr>
              <a:t>kft</a:t>
            </a:r>
            <a:r>
              <a:rPr lang="en-US" sz="1400" b="1" dirty="0">
                <a:latin typeface="Arial" charset="0"/>
              </a:rPr>
              <a:t>)</a:t>
            </a:r>
          </a:p>
        </p:txBody>
      </p:sp>
      <p:sp>
        <p:nvSpPr>
          <p:cNvPr id="16424" name="Text Box 39"/>
          <p:cNvSpPr txBox="1">
            <a:spLocks noChangeArrowheads="1"/>
          </p:cNvSpPr>
          <p:nvPr/>
        </p:nvSpPr>
        <p:spPr bwMode="auto">
          <a:xfrm>
            <a:off x="1725932" y="6324653"/>
            <a:ext cx="6044849" cy="30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441" tIns="44220" rIns="88441" bIns="44220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8842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8842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400" b="1" dirty="0">
                <a:latin typeface="Arial" charset="0"/>
              </a:rPr>
              <a:t>Flight Velocity (</a:t>
            </a:r>
            <a:r>
              <a:rPr lang="en-US" sz="1400" b="1" dirty="0" err="1">
                <a:latin typeface="Arial" charset="0"/>
              </a:rPr>
              <a:t>kft</a:t>
            </a:r>
            <a:r>
              <a:rPr lang="en-US" sz="1400" b="1" dirty="0">
                <a:latin typeface="Arial" charset="0"/>
              </a:rPr>
              <a:t>/sec) or </a:t>
            </a:r>
            <a:r>
              <a:rPr lang="en-US" sz="1400" b="1" dirty="0" err="1">
                <a:latin typeface="Arial" charset="0"/>
              </a:rPr>
              <a:t>Approx</a:t>
            </a:r>
            <a:r>
              <a:rPr lang="en-US" sz="1400" b="1" dirty="0">
                <a:latin typeface="Arial" charset="0"/>
              </a:rPr>
              <a:t> Mach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Falcon HTV-3X is not </a:t>
            </a:r>
            <a:r>
              <a:rPr lang="en-US" sz="2800" dirty="0" smtClean="0"/>
              <a:t>NASP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28305" y="5318008"/>
            <a:ext cx="8162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Blackswift</a:t>
            </a:r>
            <a:endParaRPr lang="en-US" sz="1000" b="1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750153" y="1837325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750153" y="2848957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750153" y="3341410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750153" y="3846825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750153" y="4355524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750153" y="4856908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750153" y="5354944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H="1" flipV="1">
            <a:off x="1141653" y="5814454"/>
            <a:ext cx="1" cy="10659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16200000" flipV="1">
            <a:off x="1943135" y="5916943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16200000" flipV="1">
            <a:off x="2545783" y="5916944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2949597" y="5814456"/>
            <a:ext cx="0" cy="10249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3552244" y="5814455"/>
            <a:ext cx="1" cy="10249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4154892" y="5814455"/>
            <a:ext cx="1" cy="10248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16200000" flipV="1">
            <a:off x="1340487" y="5916944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 flipV="1">
            <a:off x="1744301" y="5814456"/>
            <a:ext cx="1" cy="10249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2346948" y="5814457"/>
            <a:ext cx="1" cy="10659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16200000" flipV="1">
            <a:off x="3148431" y="5916946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16200000" flipV="1">
            <a:off x="3751079" y="5916946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16200000" flipV="1">
            <a:off x="4353727" y="5916946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8373429" y="5814458"/>
            <a:ext cx="0" cy="10248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16200000" flipV="1">
            <a:off x="7969615" y="5916947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7770781" y="5814458"/>
            <a:ext cx="0" cy="10248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16200000" flipV="1">
            <a:off x="7366967" y="5916947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V="1">
            <a:off x="7168133" y="5814458"/>
            <a:ext cx="0" cy="10248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rot="16200000" flipV="1">
            <a:off x="6764319" y="5916947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6565485" y="5814458"/>
            <a:ext cx="0" cy="10248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rot="16200000" flipV="1">
            <a:off x="6161671" y="5916947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V="1">
            <a:off x="5962837" y="5814458"/>
            <a:ext cx="0" cy="10248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16200000" flipV="1">
            <a:off x="5559023" y="5916947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V="1">
            <a:off x="5360189" y="5814458"/>
            <a:ext cx="0" cy="10248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rot="16200000" flipV="1">
            <a:off x="4956375" y="5916947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V="1">
            <a:off x="750153" y="2342885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3" name="Picture 44" descr="SR_72_Flight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3" b="13540"/>
          <a:stretch/>
        </p:blipFill>
        <p:spPr bwMode="auto">
          <a:xfrm>
            <a:off x="2667111" y="5235727"/>
            <a:ext cx="892584" cy="410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Line 34"/>
          <p:cNvSpPr>
            <a:spLocks noChangeShapeType="1"/>
          </p:cNvSpPr>
          <p:nvPr/>
        </p:nvSpPr>
        <p:spPr bwMode="auto">
          <a:xfrm flipH="1" flipV="1">
            <a:off x="2250533" y="5354943"/>
            <a:ext cx="416578" cy="121906"/>
          </a:xfrm>
          <a:prstGeom prst="line">
            <a:avLst/>
          </a:prstGeom>
          <a:noFill/>
          <a:ln w="19050">
            <a:solidFill>
              <a:srgbClr val="000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" name="Picture 29" descr="FASST-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t="15214" r="7941" b="22197"/>
          <a:stretch/>
        </p:blipFill>
        <p:spPr bwMode="auto">
          <a:xfrm>
            <a:off x="2975626" y="3309196"/>
            <a:ext cx="919110" cy="43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3896100" y="3387307"/>
            <a:ext cx="540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NASP</a:t>
            </a:r>
            <a:endParaRPr lang="en-US" sz="1000" b="1" dirty="0"/>
          </a:p>
        </p:txBody>
      </p:sp>
      <p:cxnSp>
        <p:nvCxnSpPr>
          <p:cNvPr id="99" name="Straight Connector 98"/>
          <p:cNvCxnSpPr/>
          <p:nvPr/>
        </p:nvCxnSpPr>
        <p:spPr bwMode="auto">
          <a:xfrm rot="16200000" flipV="1">
            <a:off x="737839" y="5916944"/>
            <a:ext cx="204980" cy="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flipV="1">
            <a:off x="4758129" y="5814458"/>
            <a:ext cx="0" cy="10248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Line 34"/>
          <p:cNvSpPr>
            <a:spLocks noChangeShapeType="1"/>
          </p:cNvSpPr>
          <p:nvPr/>
        </p:nvSpPr>
        <p:spPr bwMode="auto">
          <a:xfrm flipH="1">
            <a:off x="3113403" y="3743546"/>
            <a:ext cx="260842" cy="525779"/>
          </a:xfrm>
          <a:prstGeom prst="line">
            <a:avLst/>
          </a:prstGeom>
          <a:noFill/>
          <a:ln w="19050">
            <a:solidFill>
              <a:srgbClr val="000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8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1463675"/>
            <a:ext cx="768032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Oval 23"/>
          <p:cNvSpPr>
            <a:spLocks noChangeArrowheads="1"/>
          </p:cNvSpPr>
          <p:nvPr/>
        </p:nvSpPr>
        <p:spPr bwMode="auto">
          <a:xfrm>
            <a:off x="8019321" y="1905555"/>
            <a:ext cx="690996" cy="447675"/>
          </a:xfrm>
          <a:prstGeom prst="ellipse">
            <a:avLst/>
          </a:prstGeom>
          <a:gradFill>
            <a:gsLst>
              <a:gs pos="0">
                <a:srgbClr val="008000"/>
              </a:gs>
              <a:gs pos="35000">
                <a:srgbClr val="33CC33"/>
              </a:gs>
              <a:gs pos="100000">
                <a:srgbClr val="CCFFCC"/>
              </a:gs>
            </a:gsLst>
          </a:gradFill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4" name="Oval 23"/>
          <p:cNvSpPr>
            <a:spLocks noChangeArrowheads="1"/>
          </p:cNvSpPr>
          <p:nvPr/>
        </p:nvSpPr>
        <p:spPr bwMode="auto">
          <a:xfrm>
            <a:off x="7167396" y="1908531"/>
            <a:ext cx="844261" cy="466924"/>
          </a:xfrm>
          <a:prstGeom prst="ellipse">
            <a:avLst/>
          </a:prstGeom>
          <a:gradFill>
            <a:gsLst>
              <a:gs pos="0">
                <a:srgbClr val="008000"/>
              </a:gs>
              <a:gs pos="35000">
                <a:srgbClr val="33CC33"/>
              </a:gs>
              <a:gs pos="100000">
                <a:srgbClr val="CCFFCC"/>
              </a:gs>
            </a:gsLst>
          </a:gradFill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3" name="Oval 23"/>
          <p:cNvSpPr>
            <a:spLocks noChangeArrowheads="1"/>
          </p:cNvSpPr>
          <p:nvPr/>
        </p:nvSpPr>
        <p:spPr bwMode="auto">
          <a:xfrm>
            <a:off x="2302709" y="1973010"/>
            <a:ext cx="661907" cy="380220"/>
          </a:xfrm>
          <a:prstGeom prst="ellipse">
            <a:avLst/>
          </a:prstGeom>
          <a:gradFill>
            <a:gsLst>
              <a:gs pos="0">
                <a:srgbClr val="008000"/>
              </a:gs>
              <a:gs pos="35000">
                <a:srgbClr val="33CC33"/>
              </a:gs>
              <a:gs pos="100000">
                <a:srgbClr val="CCFFCC"/>
              </a:gs>
            </a:gsLst>
          </a:gradFill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2" name="Oval 23"/>
          <p:cNvSpPr>
            <a:spLocks noChangeArrowheads="1"/>
          </p:cNvSpPr>
          <p:nvPr/>
        </p:nvSpPr>
        <p:spPr bwMode="auto">
          <a:xfrm>
            <a:off x="7300566" y="5054180"/>
            <a:ext cx="608618" cy="445066"/>
          </a:xfrm>
          <a:prstGeom prst="ellipse">
            <a:avLst/>
          </a:prstGeom>
          <a:gradFill>
            <a:gsLst>
              <a:gs pos="0">
                <a:srgbClr val="FFC000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1" name="Oval 23"/>
          <p:cNvSpPr>
            <a:spLocks noChangeArrowheads="1"/>
          </p:cNvSpPr>
          <p:nvPr/>
        </p:nvSpPr>
        <p:spPr bwMode="auto">
          <a:xfrm>
            <a:off x="6530393" y="5054179"/>
            <a:ext cx="740495" cy="419031"/>
          </a:xfrm>
          <a:prstGeom prst="ellipse">
            <a:avLst/>
          </a:prstGeom>
          <a:gradFill>
            <a:gsLst>
              <a:gs pos="0">
                <a:srgbClr val="FFC000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0" name="Oval 23"/>
          <p:cNvSpPr>
            <a:spLocks noChangeArrowheads="1"/>
          </p:cNvSpPr>
          <p:nvPr/>
        </p:nvSpPr>
        <p:spPr bwMode="auto">
          <a:xfrm>
            <a:off x="5931113" y="5100707"/>
            <a:ext cx="558947" cy="360370"/>
          </a:xfrm>
          <a:prstGeom prst="ellipse">
            <a:avLst/>
          </a:prstGeom>
          <a:gradFill>
            <a:gsLst>
              <a:gs pos="0">
                <a:srgbClr val="FFC000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9" name="Oval 23"/>
          <p:cNvSpPr>
            <a:spLocks noChangeArrowheads="1"/>
          </p:cNvSpPr>
          <p:nvPr/>
        </p:nvSpPr>
        <p:spPr bwMode="auto">
          <a:xfrm>
            <a:off x="5132567" y="5054184"/>
            <a:ext cx="739763" cy="445062"/>
          </a:xfrm>
          <a:prstGeom prst="ellipse">
            <a:avLst/>
          </a:prstGeom>
          <a:gradFill>
            <a:gsLst>
              <a:gs pos="0">
                <a:srgbClr val="FFC000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8" name="Oval 23"/>
          <p:cNvSpPr>
            <a:spLocks noChangeArrowheads="1"/>
          </p:cNvSpPr>
          <p:nvPr/>
        </p:nvSpPr>
        <p:spPr bwMode="auto">
          <a:xfrm>
            <a:off x="7028929" y="4392159"/>
            <a:ext cx="1078018" cy="485194"/>
          </a:xfrm>
          <a:prstGeom prst="ellipse">
            <a:avLst/>
          </a:prstGeom>
          <a:gradFill>
            <a:gsLst>
              <a:gs pos="0">
                <a:srgbClr val="FFC000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7" name="Oval 23"/>
          <p:cNvSpPr>
            <a:spLocks noChangeArrowheads="1"/>
          </p:cNvSpPr>
          <p:nvPr/>
        </p:nvSpPr>
        <p:spPr bwMode="auto">
          <a:xfrm>
            <a:off x="5514931" y="4409999"/>
            <a:ext cx="714801" cy="393157"/>
          </a:xfrm>
          <a:prstGeom prst="ellipse">
            <a:avLst/>
          </a:prstGeom>
          <a:gradFill>
            <a:gsLst>
              <a:gs pos="0">
                <a:srgbClr val="FFC000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6" name="Oval 23"/>
          <p:cNvSpPr>
            <a:spLocks noChangeArrowheads="1"/>
          </p:cNvSpPr>
          <p:nvPr/>
        </p:nvSpPr>
        <p:spPr bwMode="auto">
          <a:xfrm>
            <a:off x="3444542" y="5130504"/>
            <a:ext cx="530323" cy="292428"/>
          </a:xfrm>
          <a:prstGeom prst="ellipse">
            <a:avLst/>
          </a:prstGeom>
          <a:gradFill>
            <a:gsLst>
              <a:gs pos="0">
                <a:srgbClr val="FFC000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4" name="Oval 23"/>
          <p:cNvSpPr>
            <a:spLocks noChangeArrowheads="1"/>
          </p:cNvSpPr>
          <p:nvPr/>
        </p:nvSpPr>
        <p:spPr bwMode="auto">
          <a:xfrm>
            <a:off x="2736027" y="5054180"/>
            <a:ext cx="639556" cy="441602"/>
          </a:xfrm>
          <a:prstGeom prst="ellipse">
            <a:avLst/>
          </a:prstGeom>
          <a:gradFill>
            <a:gsLst>
              <a:gs pos="0">
                <a:srgbClr val="FFC000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2" name="Oval 23"/>
          <p:cNvSpPr>
            <a:spLocks noChangeArrowheads="1"/>
          </p:cNvSpPr>
          <p:nvPr/>
        </p:nvSpPr>
        <p:spPr bwMode="auto">
          <a:xfrm>
            <a:off x="1936247" y="5132059"/>
            <a:ext cx="528071" cy="290872"/>
          </a:xfrm>
          <a:prstGeom prst="ellipse">
            <a:avLst/>
          </a:prstGeom>
          <a:gradFill>
            <a:gsLst>
              <a:gs pos="0">
                <a:srgbClr val="FFC000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8" name="Oval 23"/>
          <p:cNvSpPr>
            <a:spLocks noChangeArrowheads="1"/>
          </p:cNvSpPr>
          <p:nvPr/>
        </p:nvSpPr>
        <p:spPr bwMode="auto">
          <a:xfrm>
            <a:off x="1497020" y="3634788"/>
            <a:ext cx="1163374" cy="447920"/>
          </a:xfrm>
          <a:prstGeom prst="ellipse">
            <a:avLst/>
          </a:prstGeom>
          <a:gradFill>
            <a:gsLst>
              <a:gs pos="0">
                <a:srgbClr val="FFC000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6" name="Oval 23"/>
          <p:cNvSpPr>
            <a:spLocks noChangeArrowheads="1"/>
          </p:cNvSpPr>
          <p:nvPr/>
        </p:nvSpPr>
        <p:spPr bwMode="auto">
          <a:xfrm>
            <a:off x="3810160" y="3545549"/>
            <a:ext cx="1772302" cy="600618"/>
          </a:xfrm>
          <a:prstGeom prst="ellipse">
            <a:avLst/>
          </a:prstGeom>
          <a:gradFill>
            <a:gsLst>
              <a:gs pos="0">
                <a:srgbClr val="FFC000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578" name="AutoShape 7"/>
          <p:cNvSpPr>
            <a:spLocks noChangeAspect="1" noChangeArrowheads="1" noTextEdit="1"/>
          </p:cNvSpPr>
          <p:nvPr/>
        </p:nvSpPr>
        <p:spPr bwMode="auto">
          <a:xfrm>
            <a:off x="1752634" y="1600752"/>
            <a:ext cx="717954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927399" y="1600754"/>
            <a:ext cx="57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0000"/>
                </a:solidFill>
                <a:latin typeface="+mj-lt"/>
              </a:rPr>
              <a:t> </a:t>
            </a: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584" name="Rectangle 16"/>
          <p:cNvSpPr>
            <a:spLocks noChangeArrowheads="1"/>
          </p:cNvSpPr>
          <p:nvPr/>
        </p:nvSpPr>
        <p:spPr bwMode="auto">
          <a:xfrm>
            <a:off x="1773979" y="3705338"/>
            <a:ext cx="61074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100" b="1" dirty="0">
                <a:solidFill>
                  <a:srgbClr val="000000"/>
                </a:solidFill>
                <a:latin typeface="+mj-lt"/>
              </a:rPr>
              <a:t>Aerospace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585" name="Rectangle 17"/>
          <p:cNvSpPr>
            <a:spLocks noChangeArrowheads="1"/>
          </p:cNvSpPr>
          <p:nvPr/>
        </p:nvSpPr>
        <p:spPr bwMode="auto">
          <a:xfrm>
            <a:off x="1916646" y="3873613"/>
            <a:ext cx="32541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100" b="1" dirty="0">
                <a:solidFill>
                  <a:srgbClr val="000000"/>
                </a:solidFill>
                <a:latin typeface="+mj-lt"/>
              </a:rPr>
              <a:t>Plane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587" name="Rectangle 21"/>
          <p:cNvSpPr>
            <a:spLocks noChangeArrowheads="1"/>
          </p:cNvSpPr>
          <p:nvPr/>
        </p:nvSpPr>
        <p:spPr bwMode="auto">
          <a:xfrm>
            <a:off x="4124039" y="3712833"/>
            <a:ext cx="114454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100" b="1" dirty="0">
                <a:solidFill>
                  <a:srgbClr val="000000"/>
                </a:solidFill>
                <a:latin typeface="+mj-lt"/>
              </a:rPr>
              <a:t>National Aerospace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588" name="Rectangle 22"/>
          <p:cNvSpPr>
            <a:spLocks noChangeArrowheads="1"/>
          </p:cNvSpPr>
          <p:nvPr/>
        </p:nvSpPr>
        <p:spPr bwMode="auto">
          <a:xfrm>
            <a:off x="4313995" y="3881108"/>
            <a:ext cx="76463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100" b="1">
                <a:solidFill>
                  <a:srgbClr val="000000"/>
                </a:solidFill>
                <a:latin typeface="+mj-lt"/>
              </a:rPr>
              <a:t>Plane (NASP)</a:t>
            </a: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137" name="Oval 23"/>
          <p:cNvSpPr>
            <a:spLocks noChangeArrowheads="1"/>
          </p:cNvSpPr>
          <p:nvPr/>
        </p:nvSpPr>
        <p:spPr bwMode="auto">
          <a:xfrm>
            <a:off x="5985610" y="3556861"/>
            <a:ext cx="1772302" cy="600618"/>
          </a:xfrm>
          <a:prstGeom prst="ellipse">
            <a:avLst/>
          </a:prstGeom>
          <a:gradFill>
            <a:gsLst>
              <a:gs pos="0">
                <a:srgbClr val="FFC000"/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590" name="Rectangle 26"/>
          <p:cNvSpPr>
            <a:spLocks noChangeArrowheads="1"/>
          </p:cNvSpPr>
          <p:nvPr/>
        </p:nvSpPr>
        <p:spPr bwMode="auto">
          <a:xfrm>
            <a:off x="6299489" y="3712833"/>
            <a:ext cx="114454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100" b="1" dirty="0">
                <a:solidFill>
                  <a:srgbClr val="000000"/>
                </a:solidFill>
                <a:latin typeface="+mj-lt"/>
              </a:rPr>
              <a:t>National Aerospace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591" name="Rectangle 27"/>
          <p:cNvSpPr>
            <a:spLocks noChangeArrowheads="1"/>
          </p:cNvSpPr>
          <p:nvPr/>
        </p:nvSpPr>
        <p:spPr bwMode="auto">
          <a:xfrm>
            <a:off x="6442958" y="3881108"/>
            <a:ext cx="85760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100" b="1">
                <a:solidFill>
                  <a:srgbClr val="000000"/>
                </a:solidFill>
                <a:latin typeface="+mj-lt"/>
              </a:rPr>
              <a:t>Initiative (NAI)</a:t>
            </a: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595" name="Rectangle 31"/>
          <p:cNvSpPr>
            <a:spLocks noChangeArrowheads="1"/>
          </p:cNvSpPr>
          <p:nvPr/>
        </p:nvSpPr>
        <p:spPr bwMode="auto">
          <a:xfrm>
            <a:off x="2360350" y="2065890"/>
            <a:ext cx="5466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+mj-lt"/>
              </a:rPr>
              <a:t>ASALM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596" name="Rectangle 32"/>
          <p:cNvSpPr>
            <a:spLocks noChangeArrowheads="1"/>
          </p:cNvSpPr>
          <p:nvPr/>
        </p:nvSpPr>
        <p:spPr bwMode="auto">
          <a:xfrm>
            <a:off x="2395547" y="1726165"/>
            <a:ext cx="45583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b="1">
                <a:solidFill>
                  <a:srgbClr val="FFFFFF"/>
                </a:solidFill>
                <a:latin typeface="+mj-lt"/>
              </a:rPr>
              <a:t>Ramjet</a:t>
            </a: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598" name="Rectangle 36"/>
          <p:cNvSpPr>
            <a:spLocks noChangeArrowheads="1"/>
          </p:cNvSpPr>
          <p:nvPr/>
        </p:nvSpPr>
        <p:spPr bwMode="auto">
          <a:xfrm>
            <a:off x="2038800" y="5191259"/>
            <a:ext cx="32296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sz="1100" b="1" dirty="0">
                <a:solidFill>
                  <a:srgbClr val="000000"/>
                </a:solidFill>
                <a:latin typeface="+mj-lt"/>
              </a:rPr>
              <a:t>HRE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00" name="Rectangle 40"/>
          <p:cNvSpPr>
            <a:spLocks noChangeArrowheads="1"/>
          </p:cNvSpPr>
          <p:nvPr/>
        </p:nvSpPr>
        <p:spPr bwMode="auto">
          <a:xfrm>
            <a:off x="2827205" y="5115895"/>
            <a:ext cx="45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sz="1100" b="1" dirty="0" smtClean="0">
                <a:solidFill>
                  <a:srgbClr val="000000"/>
                </a:solidFill>
                <a:latin typeface="+mj-lt"/>
              </a:rPr>
              <a:t>X-24C</a:t>
            </a:r>
            <a:endParaRPr lang="en-US" sz="1100" dirty="0">
              <a:solidFill>
                <a:prstClr val="black"/>
              </a:solidFill>
              <a:latin typeface="+mj-lt"/>
            </a:endParaRPr>
          </a:p>
          <a:p>
            <a:pPr eaLnBrk="1" hangingPunct="1"/>
            <a:r>
              <a:rPr lang="en-US" sz="1100" b="1" dirty="0">
                <a:solidFill>
                  <a:prstClr val="black"/>
                </a:solidFill>
                <a:latin typeface="+mj-lt"/>
              </a:rPr>
              <a:t>NHRF</a:t>
            </a:r>
          </a:p>
        </p:txBody>
      </p:sp>
      <p:sp>
        <p:nvSpPr>
          <p:cNvPr id="24603" name="Rectangle 47"/>
          <p:cNvSpPr>
            <a:spLocks noChangeArrowheads="1"/>
          </p:cNvSpPr>
          <p:nvPr/>
        </p:nvSpPr>
        <p:spPr bwMode="auto">
          <a:xfrm>
            <a:off x="3567837" y="5192583"/>
            <a:ext cx="28373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 dirty="0">
                <a:solidFill>
                  <a:srgbClr val="000000"/>
                </a:solidFill>
                <a:latin typeface="+mj-lt"/>
              </a:rPr>
              <a:t>HST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05" name="Rectangle 52"/>
          <p:cNvSpPr>
            <a:spLocks noChangeArrowheads="1"/>
          </p:cNvSpPr>
          <p:nvPr/>
        </p:nvSpPr>
        <p:spPr bwMode="auto">
          <a:xfrm>
            <a:off x="5608637" y="4549240"/>
            <a:ext cx="52738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 dirty="0">
                <a:solidFill>
                  <a:srgbClr val="000000"/>
                </a:solidFill>
                <a:latin typeface="+mj-lt"/>
              </a:rPr>
              <a:t>ARRMD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09" name="Rectangle 56"/>
          <p:cNvSpPr>
            <a:spLocks noChangeArrowheads="1"/>
          </p:cNvSpPr>
          <p:nvPr/>
        </p:nvSpPr>
        <p:spPr bwMode="auto">
          <a:xfrm>
            <a:off x="7318618" y="1980299"/>
            <a:ext cx="541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 dirty="0" smtClean="0">
                <a:solidFill>
                  <a:srgbClr val="000000"/>
                </a:solidFill>
                <a:latin typeface="+mj-lt"/>
              </a:rPr>
              <a:t>X-43A</a:t>
            </a:r>
          </a:p>
          <a:p>
            <a:pPr eaLnBrk="1" hangingPunct="1"/>
            <a:r>
              <a:rPr lang="en-US" sz="1100" b="1" dirty="0">
                <a:solidFill>
                  <a:srgbClr val="000000"/>
                </a:solidFill>
                <a:latin typeface="+mj-lt"/>
              </a:rPr>
              <a:t>Hyper-X</a:t>
            </a:r>
          </a:p>
        </p:txBody>
      </p:sp>
      <p:sp>
        <p:nvSpPr>
          <p:cNvPr id="24611" name="Rectangle 62"/>
          <p:cNvSpPr>
            <a:spLocks noChangeArrowheads="1"/>
          </p:cNvSpPr>
          <p:nvPr/>
        </p:nvSpPr>
        <p:spPr bwMode="auto">
          <a:xfrm>
            <a:off x="7616881" y="1676953"/>
            <a:ext cx="55662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b="1">
                <a:solidFill>
                  <a:srgbClr val="FFFFFF"/>
                </a:solidFill>
                <a:latin typeface="+mj-lt"/>
              </a:rPr>
              <a:t>Scramjet</a:t>
            </a: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13" name="Rectangle 66"/>
          <p:cNvSpPr>
            <a:spLocks noChangeArrowheads="1"/>
          </p:cNvSpPr>
          <p:nvPr/>
        </p:nvSpPr>
        <p:spPr bwMode="auto">
          <a:xfrm>
            <a:off x="7264433" y="4464602"/>
            <a:ext cx="6011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 dirty="0">
                <a:solidFill>
                  <a:srgbClr val="000000"/>
                </a:solidFill>
                <a:latin typeface="+mj-lt"/>
              </a:rPr>
              <a:t>FALCON</a:t>
            </a:r>
          </a:p>
          <a:p>
            <a:pPr eaLnBrk="1" hangingPunct="1"/>
            <a:r>
              <a:rPr lang="en-US" sz="1100" b="1" dirty="0" err="1">
                <a:solidFill>
                  <a:srgbClr val="000000"/>
                </a:solidFill>
                <a:latin typeface="+mj-lt"/>
              </a:rPr>
              <a:t>Blackswift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15" name="Rectangle 70"/>
          <p:cNvSpPr>
            <a:spLocks noChangeArrowheads="1"/>
          </p:cNvSpPr>
          <p:nvPr/>
        </p:nvSpPr>
        <p:spPr bwMode="auto">
          <a:xfrm>
            <a:off x="7412053" y="5119566"/>
            <a:ext cx="3847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 dirty="0" err="1" smtClean="0">
                <a:solidFill>
                  <a:srgbClr val="000000"/>
                </a:solidFill>
                <a:latin typeface="+mj-lt"/>
              </a:rPr>
              <a:t>HyFly</a:t>
            </a:r>
            <a:endParaRPr lang="en-US" sz="1100" b="1" dirty="0" smtClean="0">
              <a:solidFill>
                <a:srgbClr val="000000"/>
              </a:solidFill>
              <a:latin typeface="+mj-lt"/>
            </a:endParaRPr>
          </a:p>
          <a:p>
            <a:pPr eaLnBrk="1" hangingPunct="1"/>
            <a:r>
              <a:rPr lang="en-US" sz="1100" b="1" dirty="0">
                <a:solidFill>
                  <a:srgbClr val="000000"/>
                </a:solidFill>
                <a:latin typeface="+mj-lt"/>
              </a:rPr>
              <a:t>DCR</a:t>
            </a:r>
          </a:p>
        </p:txBody>
      </p:sp>
      <p:sp>
        <p:nvSpPr>
          <p:cNvPr id="24618" name="Rectangle 75"/>
          <p:cNvSpPr>
            <a:spLocks noChangeArrowheads="1"/>
          </p:cNvSpPr>
          <p:nvPr/>
        </p:nvSpPr>
        <p:spPr bwMode="auto">
          <a:xfrm>
            <a:off x="6592863" y="5106414"/>
            <a:ext cx="615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+mj-lt"/>
              </a:rPr>
              <a:t>X-43D</a:t>
            </a:r>
          </a:p>
          <a:p>
            <a:pPr eaLnBrk="1" hangingPunct="1"/>
            <a:r>
              <a:rPr lang="en-US" sz="900" b="1" dirty="0">
                <a:solidFill>
                  <a:srgbClr val="000000"/>
                </a:solidFill>
                <a:latin typeface="+mj-lt"/>
              </a:rPr>
              <a:t>HYFLITE-III</a:t>
            </a:r>
          </a:p>
        </p:txBody>
      </p:sp>
      <p:sp>
        <p:nvSpPr>
          <p:cNvPr id="24621" name="Rectangle 84"/>
          <p:cNvSpPr>
            <a:spLocks noChangeArrowheads="1"/>
          </p:cNvSpPr>
          <p:nvPr/>
        </p:nvSpPr>
        <p:spPr bwMode="auto">
          <a:xfrm>
            <a:off x="6010210" y="5192856"/>
            <a:ext cx="40075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 dirty="0">
                <a:solidFill>
                  <a:srgbClr val="000000"/>
                </a:solidFill>
                <a:latin typeface="+mj-lt"/>
              </a:rPr>
              <a:t>X-43C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23" name="Rectangle 90"/>
          <p:cNvSpPr>
            <a:spLocks noChangeArrowheads="1"/>
          </p:cNvSpPr>
          <p:nvPr/>
        </p:nvSpPr>
        <p:spPr bwMode="auto">
          <a:xfrm>
            <a:off x="5253982" y="5122523"/>
            <a:ext cx="49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 dirty="0" smtClean="0">
                <a:solidFill>
                  <a:srgbClr val="000000"/>
                </a:solidFill>
                <a:latin typeface="+mj-lt"/>
              </a:rPr>
              <a:t>RCCFD</a:t>
            </a:r>
          </a:p>
          <a:p>
            <a:pPr eaLnBrk="1" hangingPunct="1"/>
            <a:r>
              <a:rPr lang="en-US" sz="1100" b="1" dirty="0">
                <a:solidFill>
                  <a:srgbClr val="000000"/>
                </a:solidFill>
                <a:latin typeface="+mj-lt"/>
              </a:rPr>
              <a:t>X-43B</a:t>
            </a:r>
          </a:p>
        </p:txBody>
      </p:sp>
      <p:sp>
        <p:nvSpPr>
          <p:cNvPr id="24625" name="Rectangle 94"/>
          <p:cNvSpPr>
            <a:spLocks noChangeArrowheads="1"/>
          </p:cNvSpPr>
          <p:nvPr/>
        </p:nvSpPr>
        <p:spPr bwMode="auto">
          <a:xfrm>
            <a:off x="1009840" y="5825090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1" dirty="0">
                <a:solidFill>
                  <a:srgbClr val="000000"/>
                </a:solidFill>
                <a:latin typeface="+mj-lt"/>
              </a:rPr>
              <a:t>1960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26" name="Rectangle 95"/>
          <p:cNvSpPr>
            <a:spLocks noChangeArrowheads="1"/>
          </p:cNvSpPr>
          <p:nvPr/>
        </p:nvSpPr>
        <p:spPr bwMode="auto">
          <a:xfrm>
            <a:off x="2464318" y="5825090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1">
                <a:solidFill>
                  <a:srgbClr val="000000"/>
                </a:solidFill>
                <a:latin typeface="+mj-lt"/>
              </a:rPr>
              <a:t>1970</a:t>
            </a: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27" name="Rectangle 96"/>
          <p:cNvSpPr>
            <a:spLocks noChangeArrowheads="1"/>
          </p:cNvSpPr>
          <p:nvPr/>
        </p:nvSpPr>
        <p:spPr bwMode="auto">
          <a:xfrm>
            <a:off x="3918795" y="5825090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1">
                <a:solidFill>
                  <a:srgbClr val="000000"/>
                </a:solidFill>
                <a:latin typeface="+mj-lt"/>
              </a:rPr>
              <a:t>1980</a:t>
            </a: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28" name="Rectangle 97"/>
          <p:cNvSpPr>
            <a:spLocks noChangeArrowheads="1"/>
          </p:cNvSpPr>
          <p:nvPr/>
        </p:nvSpPr>
        <p:spPr bwMode="auto">
          <a:xfrm>
            <a:off x="5393903" y="5825090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1">
                <a:solidFill>
                  <a:srgbClr val="000000"/>
                </a:solidFill>
                <a:latin typeface="+mj-lt"/>
              </a:rPr>
              <a:t>1990</a:t>
            </a: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29" name="Rectangle 98"/>
          <p:cNvSpPr>
            <a:spLocks noChangeArrowheads="1"/>
          </p:cNvSpPr>
          <p:nvPr/>
        </p:nvSpPr>
        <p:spPr bwMode="auto">
          <a:xfrm>
            <a:off x="6846660" y="5825090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1">
                <a:solidFill>
                  <a:srgbClr val="000000"/>
                </a:solidFill>
                <a:latin typeface="+mj-lt"/>
              </a:rPr>
              <a:t>2000</a:t>
            </a: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30" name="Line 99"/>
          <p:cNvSpPr>
            <a:spLocks noChangeShapeType="1"/>
          </p:cNvSpPr>
          <p:nvPr/>
        </p:nvSpPr>
        <p:spPr bwMode="auto">
          <a:xfrm flipV="1">
            <a:off x="7068031" y="5635737"/>
            <a:ext cx="172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31" name="Line 100"/>
          <p:cNvSpPr>
            <a:spLocks noChangeShapeType="1"/>
          </p:cNvSpPr>
          <p:nvPr/>
        </p:nvSpPr>
        <p:spPr bwMode="auto">
          <a:xfrm flipV="1">
            <a:off x="5616178" y="5635737"/>
            <a:ext cx="172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32" name="Line 101"/>
          <p:cNvSpPr>
            <a:spLocks noChangeShapeType="1"/>
          </p:cNvSpPr>
          <p:nvPr/>
        </p:nvSpPr>
        <p:spPr bwMode="auto">
          <a:xfrm flipV="1">
            <a:off x="4145817" y="5635737"/>
            <a:ext cx="172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33" name="Line 102"/>
          <p:cNvSpPr>
            <a:spLocks noChangeShapeType="1"/>
          </p:cNvSpPr>
          <p:nvPr/>
        </p:nvSpPr>
        <p:spPr bwMode="auto">
          <a:xfrm flipV="1">
            <a:off x="2686752" y="5635737"/>
            <a:ext cx="172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34" name="Line 103"/>
          <p:cNvSpPr>
            <a:spLocks noChangeShapeType="1"/>
          </p:cNvSpPr>
          <p:nvPr/>
        </p:nvSpPr>
        <p:spPr bwMode="auto">
          <a:xfrm flipV="1">
            <a:off x="1229332" y="5635737"/>
            <a:ext cx="172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35" name="Rectangle 104"/>
          <p:cNvSpPr>
            <a:spLocks noChangeArrowheads="1"/>
          </p:cNvSpPr>
          <p:nvPr/>
        </p:nvSpPr>
        <p:spPr bwMode="auto">
          <a:xfrm rot="-5400000">
            <a:off x="132565" y="4315606"/>
            <a:ext cx="18750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400" b="1" dirty="0">
                <a:solidFill>
                  <a:srgbClr val="000000"/>
                </a:solidFill>
                <a:latin typeface="+mj-lt"/>
              </a:rPr>
              <a:t>Studies and Ground Tests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36" name="Rectangle 105"/>
          <p:cNvSpPr>
            <a:spLocks noChangeArrowheads="1"/>
          </p:cNvSpPr>
          <p:nvPr/>
        </p:nvSpPr>
        <p:spPr bwMode="auto">
          <a:xfrm rot="-5400000">
            <a:off x="863340" y="1868475"/>
            <a:ext cx="4135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400" b="1">
                <a:solidFill>
                  <a:srgbClr val="000000"/>
                </a:solidFill>
                <a:latin typeface="+mj-lt"/>
              </a:rPr>
              <a:t>Flight</a:t>
            </a: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37" name="Rectangle 98"/>
          <p:cNvSpPr>
            <a:spLocks noChangeArrowheads="1"/>
          </p:cNvSpPr>
          <p:nvPr/>
        </p:nvSpPr>
        <p:spPr bwMode="auto">
          <a:xfrm>
            <a:off x="8192827" y="5834615"/>
            <a:ext cx="3911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1">
                <a:solidFill>
                  <a:srgbClr val="000000"/>
                </a:solidFill>
                <a:latin typeface="+mj-lt"/>
              </a:rPr>
              <a:t>2010</a:t>
            </a:r>
            <a:endParaRPr lang="en-US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38" name="Line 99"/>
          <p:cNvSpPr>
            <a:spLocks noChangeShapeType="1"/>
          </p:cNvSpPr>
          <p:nvPr/>
        </p:nvSpPr>
        <p:spPr bwMode="auto">
          <a:xfrm flipV="1">
            <a:off x="8414450" y="5635737"/>
            <a:ext cx="1719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642" name="Rectangle 56"/>
          <p:cNvSpPr>
            <a:spLocks noChangeArrowheads="1"/>
          </p:cNvSpPr>
          <p:nvPr/>
        </p:nvSpPr>
        <p:spPr bwMode="auto">
          <a:xfrm>
            <a:off x="8215739" y="1960115"/>
            <a:ext cx="2981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 dirty="0" smtClean="0">
                <a:solidFill>
                  <a:srgbClr val="000000"/>
                </a:solidFill>
                <a:latin typeface="+mj-lt"/>
              </a:rPr>
              <a:t>X-51</a:t>
            </a:r>
          </a:p>
          <a:p>
            <a:pPr eaLnBrk="1" hangingPunct="1"/>
            <a:r>
              <a:rPr lang="en-US" sz="1100" b="1" dirty="0">
                <a:solidFill>
                  <a:srgbClr val="000000"/>
                </a:solidFill>
                <a:latin typeface="+mj-lt"/>
              </a:rPr>
              <a:t>SED</a:t>
            </a:r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4196953" y="6213156"/>
            <a:ext cx="13769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 sz="1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Calendar Year</a:t>
            </a:r>
            <a:endParaRPr lang="en-US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 rot="2700000">
            <a:off x="1203062" y="5762911"/>
            <a:ext cx="54265" cy="587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8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 rot="2700000">
            <a:off x="2660482" y="5762911"/>
            <a:ext cx="54265" cy="587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8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 rot="2700000">
            <a:off x="4119547" y="5762911"/>
            <a:ext cx="54265" cy="587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8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 rot="2700000">
            <a:off x="5589908" y="5762911"/>
            <a:ext cx="54265" cy="587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8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 rot="2700000">
            <a:off x="7041760" y="5762911"/>
            <a:ext cx="54265" cy="587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8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5" name="Rectangle 104"/>
          <p:cNvSpPr/>
          <p:nvPr/>
        </p:nvSpPr>
        <p:spPr>
          <a:xfrm rot="2700000">
            <a:off x="8388177" y="5762911"/>
            <a:ext cx="54265" cy="587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8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Hypersonic / Air Breathing Propulsion </a:t>
            </a:r>
            <a:r>
              <a:rPr lang="en-US" dirty="0" smtClean="0"/>
              <a:t>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985250" cy="838200"/>
          </a:xfrm>
        </p:spPr>
        <p:txBody>
          <a:bodyPr/>
          <a:lstStyle/>
          <a:p>
            <a:r>
              <a:rPr lang="en-US" sz="2800" dirty="0" smtClean="0"/>
              <a:t>Content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513" y="1524000"/>
            <a:ext cx="4492624" cy="4724400"/>
          </a:xfrm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Hypersonic Domain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Rocket Power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Air Breathing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/>
              <a:t>Air Breather Examples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Reusable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Air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Breather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Concluding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Remarks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65539" name="Text Box 10"/>
          <p:cNvSpPr txBox="1">
            <a:spLocks noChangeArrowheads="1"/>
          </p:cNvSpPr>
          <p:nvPr/>
        </p:nvSpPr>
        <p:spPr bwMode="auto">
          <a:xfrm>
            <a:off x="309937" y="1093788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300555" y="4012146"/>
            <a:ext cx="9605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A-7 Corsair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852020" y="1254316"/>
            <a:ext cx="7056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ASALM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ASALM</a:t>
            </a:r>
            <a:endParaRPr lang="en-US" sz="28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9412" y="1143000"/>
            <a:ext cx="4495800" cy="2445261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066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2278063" indent="1111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Webdings" pitchFamily="18" charset="2"/>
              <a:defRPr sz="1600">
                <a:solidFill>
                  <a:schemeClr val="tx1"/>
                </a:solidFill>
                <a:latin typeface="+mn-lt"/>
              </a:defRPr>
            </a:lvl3pPr>
            <a:lvl4pPr marL="2403475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600">
                <a:solidFill>
                  <a:schemeClr val="tx1"/>
                </a:solidFill>
                <a:latin typeface="+mn-lt"/>
              </a:defRPr>
            </a:lvl4pPr>
            <a:lvl5pPr marL="25177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5pPr>
            <a:lvl6pPr marL="29749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34321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38893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3465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000060"/>
                </a:solidFill>
              </a:rPr>
              <a:t>Integrated Rocket/Ramjet </a:t>
            </a:r>
            <a:r>
              <a:rPr lang="en-US" dirty="0" smtClean="0">
                <a:solidFill>
                  <a:srgbClr val="000060"/>
                </a:solidFill>
              </a:rPr>
              <a:t>Propulsion</a:t>
            </a:r>
          </a:p>
          <a:p>
            <a:pPr lvl="1"/>
            <a:r>
              <a:rPr lang="en-US" dirty="0" smtClean="0"/>
              <a:t>Solid </a:t>
            </a:r>
            <a:r>
              <a:rPr lang="en-US" dirty="0"/>
              <a:t>fuel rocket casing when burned out</a:t>
            </a:r>
          </a:p>
          <a:p>
            <a:pPr lvl="1"/>
            <a:r>
              <a:rPr lang="en-US" dirty="0"/>
              <a:t>Served as combustion chamber for </a:t>
            </a:r>
            <a:r>
              <a:rPr lang="en-US" dirty="0" smtClean="0"/>
              <a:t>RAMJET</a:t>
            </a:r>
            <a:endParaRPr lang="en-US" dirty="0"/>
          </a:p>
          <a:p>
            <a:r>
              <a:rPr lang="en-US" dirty="0">
                <a:solidFill>
                  <a:srgbClr val="000060"/>
                </a:solidFill>
              </a:rPr>
              <a:t>Seven Successful Flights</a:t>
            </a:r>
          </a:p>
          <a:p>
            <a:pPr lvl="1"/>
            <a:r>
              <a:rPr lang="en-US" dirty="0"/>
              <a:t>Mach </a:t>
            </a:r>
            <a:r>
              <a:rPr lang="en-US" dirty="0" smtClean="0"/>
              <a:t>4.5 </a:t>
            </a:r>
            <a:r>
              <a:rPr lang="en-US" dirty="0"/>
              <a:t>-5.5</a:t>
            </a:r>
          </a:p>
          <a:p>
            <a:pPr lvl="1"/>
            <a:r>
              <a:rPr lang="en-US" dirty="0"/>
              <a:t>.300 miles </a:t>
            </a:r>
            <a:r>
              <a:rPr lang="en-US" dirty="0" smtClean="0"/>
              <a:t>range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1600200"/>
            <a:ext cx="51133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4343400"/>
            <a:ext cx="5646737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9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X-43-A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4" y="1006475"/>
            <a:ext cx="9921876" cy="569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00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524000"/>
            <a:ext cx="6400800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X-51a</a:t>
            </a:r>
          </a:p>
        </p:txBody>
      </p:sp>
    </p:spTree>
    <p:extLst>
      <p:ext uri="{BB962C8B-B14F-4D97-AF65-F5344CB8AC3E}">
        <p14:creationId xmlns:p14="http://schemas.microsoft.com/office/powerpoint/2010/main" val="123502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985250" cy="838200"/>
          </a:xfrm>
        </p:spPr>
        <p:txBody>
          <a:bodyPr/>
          <a:lstStyle/>
          <a:p>
            <a:r>
              <a:rPr lang="en-US" sz="2800" dirty="0" smtClean="0"/>
              <a:t>Content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513" y="1524000"/>
            <a:ext cx="4492624" cy="4724400"/>
          </a:xfrm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Hypersonic Domain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Rocket Power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Air Breathing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Air Breather Examples</a:t>
            </a:r>
          </a:p>
          <a:p>
            <a:pPr>
              <a:buClr>
                <a:srgbClr val="000060"/>
              </a:buClr>
            </a:pPr>
            <a:r>
              <a:rPr lang="en-US" sz="2400" b="1" dirty="0" smtClean="0">
                <a:solidFill>
                  <a:srgbClr val="000060"/>
                </a:solidFill>
              </a:rPr>
              <a:t>Reusable </a:t>
            </a:r>
            <a:r>
              <a:rPr lang="en-US" sz="2400" b="1" dirty="0">
                <a:solidFill>
                  <a:srgbClr val="000060"/>
                </a:solidFill>
              </a:rPr>
              <a:t>Air </a:t>
            </a:r>
            <a:r>
              <a:rPr lang="en-US" sz="2400" b="1" dirty="0" smtClean="0">
                <a:solidFill>
                  <a:srgbClr val="000060"/>
                </a:solidFill>
              </a:rPr>
              <a:t>Breather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Concluding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Remarks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65539" name="Text Box 10"/>
          <p:cNvSpPr txBox="1">
            <a:spLocks noChangeArrowheads="1"/>
          </p:cNvSpPr>
          <p:nvPr/>
        </p:nvSpPr>
        <p:spPr bwMode="auto">
          <a:xfrm>
            <a:off x="309937" y="1093788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3810000"/>
            <a:ext cx="782637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Line 34"/>
          <p:cNvSpPr>
            <a:spLocks noChangeShapeType="1"/>
          </p:cNvSpPr>
          <p:nvPr/>
        </p:nvSpPr>
        <p:spPr bwMode="auto">
          <a:xfrm flipV="1">
            <a:off x="4927837" y="5202354"/>
            <a:ext cx="353669" cy="706001"/>
          </a:xfrm>
          <a:prstGeom prst="line">
            <a:avLst/>
          </a:prstGeom>
          <a:noFill/>
          <a:ln w="19050">
            <a:solidFill>
              <a:srgbClr val="000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63"/>
          <p:cNvSpPr txBox="1">
            <a:spLocks noChangeArrowheads="1"/>
          </p:cNvSpPr>
          <p:nvPr/>
        </p:nvSpPr>
        <p:spPr bwMode="auto">
          <a:xfrm>
            <a:off x="3943937" y="5867540"/>
            <a:ext cx="18567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atin typeface="Arial" charset="0"/>
              </a:rPr>
              <a:t>Ramjet Scramjet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5368" name="Text Box 65"/>
          <p:cNvSpPr txBox="1">
            <a:spLocks noChangeArrowheads="1"/>
          </p:cNvSpPr>
          <p:nvPr/>
        </p:nvSpPr>
        <p:spPr bwMode="auto">
          <a:xfrm>
            <a:off x="6682168" y="5946338"/>
            <a:ext cx="18838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Arial" charset="0"/>
              </a:rPr>
              <a:t>Integrated Nozzle</a:t>
            </a:r>
          </a:p>
        </p:txBody>
      </p:sp>
      <p:sp>
        <p:nvSpPr>
          <p:cNvPr id="15369" name="Text Box 66"/>
          <p:cNvSpPr txBox="1">
            <a:spLocks noChangeArrowheads="1"/>
          </p:cNvSpPr>
          <p:nvPr/>
        </p:nvSpPr>
        <p:spPr bwMode="auto">
          <a:xfrm>
            <a:off x="821096" y="5569803"/>
            <a:ext cx="16578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Arial" charset="0"/>
              </a:rPr>
              <a:t>Integrated Inlet</a:t>
            </a:r>
          </a:p>
        </p:txBody>
      </p:sp>
      <p:sp>
        <p:nvSpPr>
          <p:cNvPr id="15399" name="Text Box 96"/>
          <p:cNvSpPr txBox="1">
            <a:spLocks noChangeArrowheads="1"/>
          </p:cNvSpPr>
          <p:nvPr/>
        </p:nvSpPr>
        <p:spPr bwMode="auto">
          <a:xfrm>
            <a:off x="6356249" y="3383377"/>
            <a:ext cx="9901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Arial" charset="0"/>
              </a:rPr>
              <a:t>Turbojet</a:t>
            </a:r>
          </a:p>
        </p:txBody>
      </p:sp>
      <p:sp>
        <p:nvSpPr>
          <p:cNvPr id="15410" name="Text Box 107"/>
          <p:cNvSpPr txBox="1">
            <a:spLocks noChangeArrowheads="1"/>
          </p:cNvSpPr>
          <p:nvPr/>
        </p:nvSpPr>
        <p:spPr bwMode="auto">
          <a:xfrm>
            <a:off x="1606468" y="6027003"/>
            <a:ext cx="19207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Arial" charset="0"/>
              </a:rPr>
              <a:t>Inlet Diverter Flap</a:t>
            </a:r>
          </a:p>
        </p:txBody>
      </p:sp>
      <p:sp>
        <p:nvSpPr>
          <p:cNvPr id="15412" name="Text Box 110"/>
          <p:cNvSpPr txBox="1">
            <a:spLocks noChangeArrowheads="1"/>
          </p:cNvSpPr>
          <p:nvPr/>
        </p:nvSpPr>
        <p:spPr bwMode="auto">
          <a:xfrm>
            <a:off x="3732212" y="2785247"/>
            <a:ext cx="52126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600" b="1" dirty="0" smtClean="0">
                <a:latin typeface="Arial" charset="0"/>
              </a:rPr>
              <a:t>Hypersonic Cruise Vehicle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Turbojet – Ramjet – Scramjet </a:t>
            </a:r>
            <a:r>
              <a:rPr lang="en-US" sz="2800" dirty="0" smtClean="0"/>
              <a:t>Propulsion</a:t>
            </a:r>
            <a:endParaRPr lang="en-US" sz="2800" dirty="0"/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 flipH="1">
            <a:off x="6338692" y="3722803"/>
            <a:ext cx="512629" cy="565152"/>
          </a:xfrm>
          <a:prstGeom prst="line">
            <a:avLst/>
          </a:prstGeom>
          <a:noFill/>
          <a:ln w="19050">
            <a:solidFill>
              <a:srgbClr val="000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34"/>
          <p:cNvSpPr>
            <a:spLocks noChangeShapeType="1"/>
          </p:cNvSpPr>
          <p:nvPr/>
        </p:nvSpPr>
        <p:spPr bwMode="auto">
          <a:xfrm flipH="1" flipV="1">
            <a:off x="7612797" y="4982484"/>
            <a:ext cx="111751" cy="1017531"/>
          </a:xfrm>
          <a:prstGeom prst="line">
            <a:avLst/>
          </a:prstGeom>
          <a:noFill/>
          <a:ln w="19050">
            <a:solidFill>
              <a:srgbClr val="000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34"/>
          <p:cNvSpPr>
            <a:spLocks noChangeShapeType="1"/>
          </p:cNvSpPr>
          <p:nvPr/>
        </p:nvSpPr>
        <p:spPr bwMode="auto">
          <a:xfrm flipV="1">
            <a:off x="2847064" y="5079155"/>
            <a:ext cx="325796" cy="957662"/>
          </a:xfrm>
          <a:prstGeom prst="line">
            <a:avLst/>
          </a:prstGeom>
          <a:noFill/>
          <a:ln w="19050">
            <a:solidFill>
              <a:srgbClr val="000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 flipV="1">
            <a:off x="1606467" y="4852311"/>
            <a:ext cx="900185" cy="717492"/>
          </a:xfrm>
          <a:prstGeom prst="line">
            <a:avLst/>
          </a:prstGeom>
          <a:noFill/>
          <a:ln w="19050">
            <a:solidFill>
              <a:srgbClr val="000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838200"/>
            <a:ext cx="5668963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3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1295400"/>
            <a:ext cx="416083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Transition from Turbojet to Ram / Scramjet (</a:t>
            </a:r>
            <a:r>
              <a:rPr lang="en-US" dirty="0" err="1" smtClean="0"/>
              <a:t>MoTr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9412" y="1143000"/>
            <a:ext cx="5393302" cy="4191000"/>
          </a:xfrm>
        </p:spPr>
        <p:txBody>
          <a:bodyPr/>
          <a:lstStyle/>
          <a:p>
            <a:r>
              <a:rPr lang="en-US" dirty="0">
                <a:solidFill>
                  <a:srgbClr val="000060"/>
                </a:solidFill>
              </a:rPr>
              <a:t>Program Goals and Objectives </a:t>
            </a:r>
            <a:endParaRPr lang="en-US" dirty="0" smtClean="0">
              <a:solidFill>
                <a:srgbClr val="000060"/>
              </a:solidFill>
            </a:endParaRPr>
          </a:p>
          <a:p>
            <a:pPr lvl="1">
              <a:buClrTx/>
            </a:pPr>
            <a:r>
              <a:rPr lang="en-US" dirty="0"/>
              <a:t>Ground test an integrated Turbine Based Combined Cycle propulsion system using hydrocarbon fuel to validate the transition from turbojet to ramjet/scramjet in a hypersonic propulsion </a:t>
            </a:r>
            <a:r>
              <a:rPr lang="en-US" dirty="0" smtClean="0"/>
              <a:t>system</a:t>
            </a:r>
          </a:p>
          <a:p>
            <a:r>
              <a:rPr lang="en-US" dirty="0">
                <a:solidFill>
                  <a:srgbClr val="000060"/>
                </a:solidFill>
              </a:rPr>
              <a:t>Technical </a:t>
            </a:r>
            <a:r>
              <a:rPr lang="en-US" dirty="0" smtClean="0">
                <a:solidFill>
                  <a:srgbClr val="000060"/>
                </a:solidFill>
              </a:rPr>
              <a:t>Approach</a:t>
            </a:r>
          </a:p>
          <a:p>
            <a:pPr lvl="1"/>
            <a:r>
              <a:rPr lang="en-US" dirty="0"/>
              <a:t>Complete current </a:t>
            </a:r>
            <a:r>
              <a:rPr lang="en-US" dirty="0" err="1"/>
              <a:t>FaCET</a:t>
            </a:r>
            <a:r>
              <a:rPr lang="en-US" dirty="0"/>
              <a:t> and </a:t>
            </a:r>
            <a:r>
              <a:rPr lang="en-US" dirty="0" err="1"/>
              <a:t>HiSTED</a:t>
            </a:r>
            <a:r>
              <a:rPr lang="en-US" dirty="0"/>
              <a:t> testing</a:t>
            </a:r>
          </a:p>
          <a:p>
            <a:pPr lvl="1"/>
            <a:r>
              <a:rPr lang="en-US" dirty="0"/>
              <a:t>Design TBCC model leveraging DARPA </a:t>
            </a:r>
            <a:r>
              <a:rPr lang="en-US" dirty="0" smtClean="0"/>
              <a:t>investments in </a:t>
            </a:r>
            <a:r>
              <a:rPr lang="en-US" dirty="0" err="1"/>
              <a:t>hypersonics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HTV-3X</a:t>
            </a:r>
            <a:r>
              <a:rPr lang="en-US" dirty="0"/>
              <a:t>: configuration</a:t>
            </a:r>
          </a:p>
          <a:p>
            <a:pPr lvl="1"/>
            <a:r>
              <a:rPr lang="en-US" b="1" dirty="0" err="1"/>
              <a:t>HiSTED</a:t>
            </a:r>
            <a:r>
              <a:rPr lang="en-US" dirty="0"/>
              <a:t>: Mach 3.5+ turbine engine</a:t>
            </a:r>
          </a:p>
          <a:p>
            <a:pPr lvl="1"/>
            <a:r>
              <a:rPr lang="en-US" b="1" dirty="0" err="1"/>
              <a:t>FaCET</a:t>
            </a:r>
            <a:r>
              <a:rPr lang="en-US" dirty="0"/>
              <a:t>: propulsion </a:t>
            </a:r>
            <a:r>
              <a:rPr lang="en-US" dirty="0" err="1"/>
              <a:t>flowpath</a:t>
            </a:r>
            <a:r>
              <a:rPr lang="en-US" dirty="0"/>
              <a:t> &amp; ramjet/scram</a:t>
            </a:r>
          </a:p>
          <a:p>
            <a:pPr lvl="1"/>
            <a:r>
              <a:rPr lang="en-US" dirty="0"/>
              <a:t>Select test facility and modify to meet demonstration objectives </a:t>
            </a:r>
          </a:p>
          <a:p>
            <a:pPr lvl="1"/>
            <a:r>
              <a:rPr lang="en-US" dirty="0"/>
              <a:t>Complete TBCC mode transition </a:t>
            </a:r>
            <a:r>
              <a:rPr lang="en-US" dirty="0" smtClean="0"/>
              <a:t>test</a:t>
            </a:r>
          </a:p>
          <a:p>
            <a:r>
              <a:rPr lang="en-US" dirty="0">
                <a:solidFill>
                  <a:srgbClr val="000060"/>
                </a:solidFill>
              </a:rPr>
              <a:t>Military Utility</a:t>
            </a:r>
          </a:p>
          <a:p>
            <a:pPr lvl="1"/>
            <a:r>
              <a:rPr lang="en-US" dirty="0"/>
              <a:t>Hypersonic systems offer the opportunity of a disruptive technology to support national security objectives including ISR, strike, and access to space</a:t>
            </a:r>
          </a:p>
          <a:p>
            <a:pPr lvl="1"/>
            <a:r>
              <a:rPr lang="en-US" dirty="0"/>
              <a:t>Successful completion of this ground test is critical to enabling </a:t>
            </a:r>
            <a:br>
              <a:rPr lang="en-US" dirty="0"/>
            </a:br>
            <a:r>
              <a:rPr lang="en-US" dirty="0"/>
              <a:t>unassisted, air-breathing hypersonic </a:t>
            </a:r>
            <a:r>
              <a:rPr lang="en-US" dirty="0" smtClean="0"/>
              <a:t>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985250" cy="838200"/>
          </a:xfrm>
        </p:spPr>
        <p:txBody>
          <a:bodyPr/>
          <a:lstStyle/>
          <a:p>
            <a:r>
              <a:rPr lang="en-US" sz="2800" dirty="0" smtClean="0"/>
              <a:t>Content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513" y="1524000"/>
            <a:ext cx="4492624" cy="4724400"/>
          </a:xfrm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Hypersonic Domain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Rocket Power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Air Breathing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Air Breather Examples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Reusable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Air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Breather</a:t>
            </a:r>
          </a:p>
          <a:p>
            <a:pPr>
              <a:buClr>
                <a:srgbClr val="000060"/>
              </a:buClr>
            </a:pPr>
            <a:r>
              <a:rPr lang="en-US" sz="2400" b="1" dirty="0" smtClean="0">
                <a:solidFill>
                  <a:srgbClr val="000060"/>
                </a:solidFill>
              </a:rPr>
              <a:t>Concluding </a:t>
            </a:r>
            <a:r>
              <a:rPr lang="en-US" sz="2400" b="1" dirty="0">
                <a:solidFill>
                  <a:srgbClr val="000060"/>
                </a:solidFill>
              </a:rPr>
              <a:t>Remarks</a:t>
            </a:r>
            <a:endParaRPr lang="en-US" sz="1400" dirty="0">
              <a:solidFill>
                <a:srgbClr val="000060"/>
              </a:solidFill>
            </a:endParaRPr>
          </a:p>
          <a:p>
            <a:endParaRPr lang="en-US" sz="2400" dirty="0"/>
          </a:p>
        </p:txBody>
      </p:sp>
      <p:sp>
        <p:nvSpPr>
          <p:cNvPr id="65539" name="Text Box 10"/>
          <p:cNvSpPr txBox="1">
            <a:spLocks noChangeArrowheads="1"/>
          </p:cNvSpPr>
          <p:nvPr/>
        </p:nvSpPr>
        <p:spPr bwMode="auto">
          <a:xfrm>
            <a:off x="309937" y="1093788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985250" cy="838200"/>
          </a:xfrm>
        </p:spPr>
        <p:txBody>
          <a:bodyPr/>
          <a:lstStyle/>
          <a:p>
            <a:r>
              <a:rPr lang="en-US" sz="2800" dirty="0" smtClean="0"/>
              <a:t>Content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513" y="1524000"/>
            <a:ext cx="4492624" cy="4724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60"/>
                </a:solidFill>
              </a:rPr>
              <a:t>Hypersonic Domain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Rocket Power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Air Breathing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Air Breather Examples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Reusable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Air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Breather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Concluding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Remarks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65539" name="Text Box 10"/>
          <p:cNvSpPr txBox="1">
            <a:spLocks noChangeArrowheads="1"/>
          </p:cNvSpPr>
          <p:nvPr/>
        </p:nvSpPr>
        <p:spPr bwMode="auto">
          <a:xfrm>
            <a:off x="309937" y="1093788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500915" y="5228973"/>
            <a:ext cx="1389169" cy="5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89" rIns="91380" bIns="456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1600" b="1" dirty="0">
                <a:latin typeface="Arial" charset="0"/>
              </a:rPr>
              <a:t>Analysis </a:t>
            </a:r>
            <a:r>
              <a:rPr lang="en-US" sz="1600" b="1" dirty="0" smtClean="0">
                <a:latin typeface="Arial" charset="0"/>
              </a:rPr>
              <a:t>&amp;</a:t>
            </a:r>
          </a:p>
          <a:p>
            <a:pPr algn="ctr"/>
            <a:r>
              <a:rPr lang="en-US" sz="1600" b="1" dirty="0" smtClean="0">
                <a:latin typeface="Arial" charset="0"/>
              </a:rPr>
              <a:t>Ground Test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536479" y="5213099"/>
            <a:ext cx="1927268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0" tIns="45689" rIns="91380" bIns="456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1600" b="1" dirty="0">
                <a:latin typeface="Arial" charset="0"/>
              </a:rPr>
              <a:t>Flight Test </a:t>
            </a:r>
          </a:p>
          <a:p>
            <a:pPr algn="ctr"/>
            <a:r>
              <a:rPr lang="en-US" sz="1600" b="1" dirty="0">
                <a:latin typeface="Arial" charset="0"/>
              </a:rPr>
              <a:t>– Air Launch</a:t>
            </a:r>
          </a:p>
          <a:p>
            <a:pPr algn="ctr"/>
            <a:r>
              <a:rPr lang="en-US" sz="1600" b="1" dirty="0">
                <a:latin typeface="Arial" charset="0"/>
              </a:rPr>
              <a:t>– Rocket Boost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499851" y="5198811"/>
            <a:ext cx="1829272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0" tIns="45689" rIns="91380" bIns="456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</a:rPr>
              <a:t>Powered</a:t>
            </a:r>
          </a:p>
          <a:p>
            <a:pPr algn="ctr"/>
            <a:r>
              <a:rPr lang="en-US" sz="1600" b="1">
                <a:latin typeface="Arial" charset="0"/>
              </a:rPr>
              <a:t>T/O, Flight, </a:t>
            </a:r>
          </a:p>
          <a:p>
            <a:pPr algn="ctr"/>
            <a:r>
              <a:rPr lang="en-US" sz="1600" b="1">
                <a:latin typeface="Arial" charset="0"/>
              </a:rPr>
              <a:t>&amp; Land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759618" y="5211512"/>
            <a:ext cx="1325883" cy="5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89" rIns="91380" bIns="456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1600" b="1" dirty="0">
                <a:latin typeface="Arial" charset="0"/>
              </a:rPr>
              <a:t>Operational</a:t>
            </a:r>
          </a:p>
          <a:p>
            <a:pPr algn="ctr"/>
            <a:r>
              <a:rPr lang="en-US" sz="1600" b="1" dirty="0">
                <a:latin typeface="Arial" charset="0"/>
              </a:rPr>
              <a:t>Capability</a:t>
            </a:r>
          </a:p>
        </p:txBody>
      </p:sp>
      <p:sp>
        <p:nvSpPr>
          <p:cNvPr id="18453" name="Text Box 23"/>
          <p:cNvSpPr txBox="1">
            <a:spLocks noChangeArrowheads="1"/>
          </p:cNvSpPr>
          <p:nvPr/>
        </p:nvSpPr>
        <p:spPr bwMode="auto">
          <a:xfrm>
            <a:off x="2176291" y="6252802"/>
            <a:ext cx="4527721" cy="4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89" rIns="91380" bIns="456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1800" b="1" dirty="0">
                <a:latin typeface="Arial" charset="0"/>
              </a:rPr>
              <a:t>TECHNOLOGY READINESS </a:t>
            </a:r>
            <a:r>
              <a:rPr lang="en-US" b="1" dirty="0">
                <a:latin typeface="Arial" charset="0"/>
                <a:cs typeface="Arial" charset="0"/>
              </a:rPr>
              <a:t>→</a:t>
            </a:r>
            <a:r>
              <a:rPr lang="en-US" sz="1800" b="1" dirty="0">
                <a:latin typeface="Arial" charset="0"/>
              </a:rPr>
              <a:t> UTILITY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March Toward Hypersonic </a:t>
            </a:r>
            <a:r>
              <a:rPr lang="en-US" sz="2800" dirty="0" smtClean="0"/>
              <a:t>Capability</a:t>
            </a:r>
            <a:endParaRPr lang="en-US" sz="2800" dirty="0"/>
          </a:p>
        </p:txBody>
      </p:sp>
      <p:pic>
        <p:nvPicPr>
          <p:cNvPr id="1119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1143000"/>
            <a:ext cx="87852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450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1706372"/>
            <a:ext cx="7677150" cy="418642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5691545" y="1859591"/>
            <a:ext cx="3103205" cy="1513238"/>
          </a:xfrm>
          <a:prstGeom prst="roundRect">
            <a:avLst>
              <a:gd name="adj" fmla="val 348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958851" y="1931773"/>
            <a:ext cx="1393292" cy="66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l" eaLnBrk="1" hangingPunct="1"/>
            <a:r>
              <a:rPr lang="en-US" sz="1100" b="1" dirty="0">
                <a:latin typeface="Arial" charset="0"/>
              </a:rPr>
              <a:t>Hydrogen </a:t>
            </a:r>
            <a:r>
              <a:rPr lang="en-US" sz="1100" b="1" dirty="0" smtClean="0">
                <a:latin typeface="Arial" charset="0"/>
              </a:rPr>
              <a:t>Fuel</a:t>
            </a:r>
          </a:p>
          <a:p>
            <a:pPr marL="57150" algn="l" eaLnBrk="1" hangingPunct="1">
              <a:buFontTx/>
              <a:buChar char="•"/>
            </a:pPr>
            <a:r>
              <a:rPr lang="en-US" sz="1000" b="1" dirty="0"/>
              <a:t> </a:t>
            </a:r>
            <a:r>
              <a:rPr lang="en-US" sz="1000" dirty="0"/>
              <a:t>Cryogenic storage</a:t>
            </a:r>
          </a:p>
          <a:p>
            <a:pPr marL="228600" lvl="1" indent="-57150" algn="l" eaLnBrk="1" hangingPunct="1">
              <a:buSzPct val="50000"/>
              <a:buFont typeface="Courier New" pitchFamily="49" charset="0"/>
              <a:buChar char="o"/>
            </a:pPr>
            <a:r>
              <a:rPr lang="en-US" sz="800" dirty="0"/>
              <a:t> Larger volume</a:t>
            </a:r>
          </a:p>
          <a:p>
            <a:pPr marL="228600" lvl="1" indent="-57150" algn="l" eaLnBrk="1" hangingPunct="1">
              <a:buSzPct val="50000"/>
              <a:buFont typeface="Courier New" pitchFamily="49" charset="0"/>
              <a:buChar char="o"/>
            </a:pPr>
            <a:r>
              <a:rPr lang="en-US" sz="800" dirty="0"/>
              <a:t> Easier </a:t>
            </a:r>
            <a:r>
              <a:rPr lang="en-US" sz="800" dirty="0" smtClean="0"/>
              <a:t>ignition</a:t>
            </a:r>
            <a:endParaRPr lang="en-US" sz="800" dirty="0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958851" y="2626487"/>
            <a:ext cx="1393292" cy="74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algn="l" eaLnBrk="1" hangingPunct="1"/>
            <a:r>
              <a:rPr lang="en-US" sz="1100" b="1" dirty="0">
                <a:latin typeface="Arial" charset="0"/>
              </a:rPr>
              <a:t>Hydrocarbon </a:t>
            </a:r>
            <a:r>
              <a:rPr lang="en-US" sz="1100" b="1" dirty="0" smtClean="0">
                <a:latin typeface="Arial" charset="0"/>
              </a:rPr>
              <a:t>Fuel</a:t>
            </a:r>
          </a:p>
          <a:p>
            <a:pPr marL="57150" algn="l" eaLnBrk="1" hangingPunct="1">
              <a:buFont typeface="Arial" pitchFamily="34" charset="0"/>
              <a:buChar char="•"/>
            </a:pPr>
            <a:r>
              <a:rPr lang="en-US" sz="1000" dirty="0" smtClean="0"/>
              <a:t>Easier </a:t>
            </a:r>
            <a:r>
              <a:rPr lang="en-US" sz="1000" dirty="0"/>
              <a:t>to </a:t>
            </a:r>
            <a:r>
              <a:rPr lang="en-US" sz="1000" dirty="0" smtClean="0"/>
              <a:t>handle</a:t>
            </a:r>
          </a:p>
          <a:p>
            <a:pPr marL="57150" algn="l" eaLnBrk="1" hangingPunct="1">
              <a:buFont typeface="Arial" pitchFamily="34" charset="0"/>
              <a:buChar char="•"/>
            </a:pPr>
            <a:r>
              <a:rPr lang="en-US" sz="1000" dirty="0" smtClean="0"/>
              <a:t>Smaller </a:t>
            </a:r>
            <a:r>
              <a:rPr lang="en-US" sz="1000" dirty="0"/>
              <a:t>volume</a:t>
            </a:r>
          </a:p>
          <a:p>
            <a:pPr marL="57150" algn="l" eaLnBrk="1" hangingPunct="1">
              <a:buFont typeface="Arial" pitchFamily="34" charset="0"/>
              <a:buChar char="•"/>
            </a:pPr>
            <a:r>
              <a:rPr lang="en-US" sz="1000" dirty="0" smtClean="0"/>
              <a:t>Harder </a:t>
            </a:r>
            <a:r>
              <a:rPr lang="en-US" sz="1000" dirty="0"/>
              <a:t>to </a:t>
            </a:r>
            <a:r>
              <a:rPr lang="en-US" sz="1000" dirty="0" smtClean="0"/>
              <a:t>ignite</a:t>
            </a:r>
            <a:endParaRPr lang="en-US" sz="1000" dirty="0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134939" y="1628775"/>
            <a:ext cx="44110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 dirty="0">
                <a:latin typeface="Arial" charset="0"/>
              </a:rPr>
              <a:t>8000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134939" y="2517775"/>
            <a:ext cx="44110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6000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1134939" y="3402013"/>
            <a:ext cx="44110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4000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134939" y="4283075"/>
            <a:ext cx="44110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 dirty="0">
                <a:latin typeface="Arial" charset="0"/>
              </a:rPr>
              <a:t>2000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291293" y="5173663"/>
            <a:ext cx="24874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0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1470943" y="5341938"/>
            <a:ext cx="24874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0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033273" y="5341938"/>
            <a:ext cx="24874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2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2594937" y="5341938"/>
            <a:ext cx="24874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4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3153552" y="5341938"/>
            <a:ext cx="24874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6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3719183" y="5341938"/>
            <a:ext cx="24874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8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4251698" y="5341938"/>
            <a:ext cx="31286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10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4810313" y="5341938"/>
            <a:ext cx="31286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 dirty="0">
                <a:latin typeface="Arial" charset="0"/>
              </a:rPr>
              <a:t>12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5370258" y="5341938"/>
            <a:ext cx="31286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14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5935889" y="5341938"/>
            <a:ext cx="31286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16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6496888" y="5341938"/>
            <a:ext cx="31286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18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7056834" y="5341938"/>
            <a:ext cx="31286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20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7635163" y="5341938"/>
            <a:ext cx="31286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22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8194444" y="5341938"/>
            <a:ext cx="31286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 dirty="0">
                <a:latin typeface="Arial" charset="0"/>
              </a:rPr>
              <a:t>24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8741023" y="5341938"/>
            <a:ext cx="312868" cy="2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26</a:t>
            </a:r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5764212" y="2715383"/>
            <a:ext cx="170205" cy="180217"/>
          </a:xfrm>
          <a:prstGeom prst="rect">
            <a:avLst/>
          </a:prstGeom>
          <a:solidFill>
            <a:srgbClr val="FF9999">
              <a:alpha val="68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Rectangle 26"/>
          <p:cNvSpPr>
            <a:spLocks noChangeArrowheads="1"/>
          </p:cNvSpPr>
          <p:nvPr/>
        </p:nvSpPr>
        <p:spPr bwMode="auto">
          <a:xfrm>
            <a:off x="5764213" y="1981200"/>
            <a:ext cx="170205" cy="180217"/>
          </a:xfrm>
          <a:prstGeom prst="rect">
            <a:avLst/>
          </a:prstGeom>
          <a:solidFill>
            <a:srgbClr val="333399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74259" y="5524500"/>
            <a:ext cx="1148032" cy="2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Mach Number</a:t>
            </a:r>
          </a:p>
        </p:txBody>
      </p:sp>
      <p:grpSp>
        <p:nvGrpSpPr>
          <p:cNvPr id="90140" name="Group 28"/>
          <p:cNvGrpSpPr>
            <a:grpSpLocks/>
          </p:cNvGrpSpPr>
          <p:nvPr/>
        </p:nvGrpSpPr>
        <p:grpSpPr bwMode="auto">
          <a:xfrm>
            <a:off x="597308" y="3390901"/>
            <a:ext cx="507175" cy="407988"/>
            <a:chOff x="639" y="3697"/>
            <a:chExt cx="295" cy="257"/>
          </a:xfrm>
        </p:grpSpPr>
        <p:sp>
          <p:nvSpPr>
            <p:cNvPr id="90141" name="Text Box 29"/>
            <p:cNvSpPr txBox="1">
              <a:spLocks noChangeArrowheads="1"/>
            </p:cNvSpPr>
            <p:nvPr/>
          </p:nvSpPr>
          <p:spPr bwMode="auto">
            <a:xfrm>
              <a:off x="639" y="3697"/>
              <a:ext cx="1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1" tIns="45712" rIns="91421" bIns="45712">
              <a:spAutoFit/>
            </a:bodyPr>
            <a:lstStyle/>
            <a:p>
              <a:pPr eaLnBrk="1" hangingPunct="1"/>
              <a:r>
                <a:rPr lang="en-US" sz="2000" b="1" dirty="0"/>
                <a:t>I</a:t>
              </a:r>
            </a:p>
          </p:txBody>
        </p:sp>
        <p:sp>
          <p:nvSpPr>
            <p:cNvPr id="90142" name="Text Box 30"/>
            <p:cNvSpPr txBox="1">
              <a:spLocks noChangeArrowheads="1"/>
            </p:cNvSpPr>
            <p:nvPr/>
          </p:nvSpPr>
          <p:spPr bwMode="auto">
            <a:xfrm>
              <a:off x="705" y="3760"/>
              <a:ext cx="22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1" tIns="45712" rIns="91421" bIns="45712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sp</a:t>
              </a:r>
            </a:p>
          </p:txBody>
        </p:sp>
      </p:grp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487362" y="3771901"/>
            <a:ext cx="788960" cy="55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1000" b="1" dirty="0">
                <a:latin typeface="Arial" charset="0"/>
              </a:rPr>
              <a:t>Specific</a:t>
            </a:r>
          </a:p>
          <a:p>
            <a:pPr eaLnBrk="1" hangingPunct="1"/>
            <a:r>
              <a:rPr lang="en-US" sz="1000" b="1" dirty="0">
                <a:latin typeface="Arial" charset="0"/>
              </a:rPr>
              <a:t>Impulse</a:t>
            </a:r>
          </a:p>
          <a:p>
            <a:pPr eaLnBrk="1" hangingPunct="1"/>
            <a:r>
              <a:rPr lang="en-US" sz="1000" b="1" dirty="0">
                <a:latin typeface="Arial" charset="0"/>
              </a:rPr>
              <a:t>(seconds)</a:t>
            </a: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2679319" y="2552700"/>
            <a:ext cx="875329" cy="2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Turbojets</a:t>
            </a:r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3186986" y="3305175"/>
            <a:ext cx="780945" cy="2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1200" b="1" dirty="0">
                <a:latin typeface="Arial" charset="0"/>
              </a:rPr>
              <a:t>Ramjets</a:t>
            </a:r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5232945" y="4076700"/>
            <a:ext cx="917200" cy="2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Scramjets</a:t>
            </a:r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2101654" y="3924300"/>
            <a:ext cx="875329" cy="2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Turbojets</a:t>
            </a: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2917346" y="4305300"/>
            <a:ext cx="780945" cy="2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Ramjets</a:t>
            </a:r>
          </a:p>
        </p:txBody>
      </p: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4077616" y="4610100"/>
            <a:ext cx="917200" cy="2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Scramjets</a:t>
            </a:r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5506522" y="4835525"/>
            <a:ext cx="780945" cy="2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Rockets</a:t>
            </a:r>
          </a:p>
        </p:txBody>
      </p:sp>
      <p:sp>
        <p:nvSpPr>
          <p:cNvPr id="90155" name="Oval 43"/>
          <p:cNvSpPr>
            <a:spLocks noChangeArrowheads="1"/>
          </p:cNvSpPr>
          <p:nvPr/>
        </p:nvSpPr>
        <p:spPr bwMode="auto">
          <a:xfrm>
            <a:off x="4363432" y="4162425"/>
            <a:ext cx="96277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6" name="Oval 44"/>
          <p:cNvSpPr>
            <a:spLocks noChangeArrowheads="1"/>
          </p:cNvSpPr>
          <p:nvPr/>
        </p:nvSpPr>
        <p:spPr bwMode="auto">
          <a:xfrm>
            <a:off x="3104948" y="4638675"/>
            <a:ext cx="96277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58" name="Picture 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5" t="2409" r="-55496"/>
          <a:stretch>
            <a:fillRect/>
          </a:stretch>
        </p:blipFill>
        <p:spPr bwMode="auto">
          <a:xfrm>
            <a:off x="1683137" y="4729163"/>
            <a:ext cx="1055614" cy="385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0159" name="Text Box 47"/>
          <p:cNvSpPr txBox="1">
            <a:spLocks noChangeArrowheads="1"/>
          </p:cNvSpPr>
          <p:nvPr/>
        </p:nvSpPr>
        <p:spPr bwMode="auto">
          <a:xfrm>
            <a:off x="2140455" y="4756151"/>
            <a:ext cx="61892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0" tIns="45689" rIns="91380" bIns="45689">
            <a:spAutoFit/>
          </a:bodyPr>
          <a:lstStyle/>
          <a:p>
            <a:pPr algn="ctr"/>
            <a:r>
              <a:rPr lang="en-US" sz="800" b="1">
                <a:latin typeface="Arial" charset="0"/>
              </a:rPr>
              <a:t>ASALM</a:t>
            </a:r>
          </a:p>
        </p:txBody>
      </p:sp>
      <p:sp>
        <p:nvSpPr>
          <p:cNvPr id="90160" name="Line 48"/>
          <p:cNvSpPr>
            <a:spLocks noChangeShapeType="1"/>
          </p:cNvSpPr>
          <p:nvPr/>
        </p:nvSpPr>
        <p:spPr bwMode="auto">
          <a:xfrm flipV="1">
            <a:off x="2785170" y="4705351"/>
            <a:ext cx="299148" cy="66675"/>
          </a:xfrm>
          <a:prstGeom prst="line">
            <a:avLst/>
          </a:prstGeom>
          <a:noFill/>
          <a:ln w="19050">
            <a:solidFill>
              <a:srgbClr val="000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3" name="Oval 51"/>
          <p:cNvSpPr>
            <a:spLocks noChangeArrowheads="1"/>
          </p:cNvSpPr>
          <p:nvPr/>
        </p:nvSpPr>
        <p:spPr bwMode="auto">
          <a:xfrm>
            <a:off x="3373150" y="3829050"/>
            <a:ext cx="96277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4" name="Line 52"/>
          <p:cNvSpPr>
            <a:spLocks noChangeShapeType="1"/>
          </p:cNvSpPr>
          <p:nvPr/>
        </p:nvSpPr>
        <p:spPr bwMode="auto">
          <a:xfrm flipH="1">
            <a:off x="3476304" y="3414714"/>
            <a:ext cx="742712" cy="395288"/>
          </a:xfrm>
          <a:prstGeom prst="line">
            <a:avLst/>
          </a:prstGeom>
          <a:noFill/>
          <a:ln w="19050">
            <a:solidFill>
              <a:srgbClr val="000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5" name="Line 53"/>
          <p:cNvSpPr>
            <a:spLocks noChangeShapeType="1"/>
          </p:cNvSpPr>
          <p:nvPr/>
        </p:nvSpPr>
        <p:spPr bwMode="auto">
          <a:xfrm>
            <a:off x="4219017" y="3414714"/>
            <a:ext cx="195994" cy="681037"/>
          </a:xfrm>
          <a:prstGeom prst="line">
            <a:avLst/>
          </a:prstGeom>
          <a:noFill/>
          <a:ln w="19050">
            <a:solidFill>
              <a:srgbClr val="000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6" name="Text Box 54"/>
          <p:cNvSpPr txBox="1">
            <a:spLocks noChangeArrowheads="1"/>
          </p:cNvSpPr>
          <p:nvPr/>
        </p:nvSpPr>
        <p:spPr bwMode="auto">
          <a:xfrm>
            <a:off x="4876554" y="3232151"/>
            <a:ext cx="476374" cy="21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X-43A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Air-Breathing and Rocket Propulsion Options</a:t>
            </a:r>
            <a:endParaRPr lang="en-US" sz="2800" dirty="0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 rot="16200000">
            <a:off x="1428022" y="5479180"/>
            <a:ext cx="745680" cy="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600" b="1" kern="1400" spc="150" dirty="0" smtClean="0">
                <a:latin typeface="Arial" charset="0"/>
              </a:rPr>
              <a:t>SUBSONIC</a:t>
            </a:r>
            <a:endParaRPr lang="en-US" sz="600" b="1" kern="1400" spc="150" dirty="0"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1996942" y="5682750"/>
            <a:ext cx="886744" cy="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600" b="1" kern="1400" spc="150" dirty="0" smtClean="0">
                <a:latin typeface="Arial" charset="0"/>
              </a:rPr>
              <a:t>SUPERSONIC</a:t>
            </a:r>
            <a:endParaRPr lang="en-US" sz="600" b="1" kern="1400" spc="150" dirty="0"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032930" y="5682750"/>
            <a:ext cx="886743" cy="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2" rIns="91421" bIns="45712">
            <a:spAutoFit/>
          </a:bodyPr>
          <a:lstStyle/>
          <a:p>
            <a:pPr eaLnBrk="1" hangingPunct="1"/>
            <a:r>
              <a:rPr lang="en-US" sz="600" b="1" kern="1400" spc="150" dirty="0" smtClean="0"/>
              <a:t>HYPER</a:t>
            </a:r>
            <a:r>
              <a:rPr lang="en-US" sz="600" b="1" kern="1400" spc="150" dirty="0" smtClean="0">
                <a:latin typeface="Arial" charset="0"/>
              </a:rPr>
              <a:t>SONIC</a:t>
            </a:r>
            <a:endParaRPr lang="en-US" sz="600" b="1" kern="1400" spc="150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389812" y="2071308"/>
            <a:ext cx="402997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4B00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7389812" y="2805491"/>
            <a:ext cx="402997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7821758" y="1981200"/>
            <a:ext cx="9043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sz="1100" b="1" dirty="0" smtClean="0">
                <a:latin typeface="Arial" charset="0"/>
              </a:rPr>
              <a:t>Air Breathing Propulsion</a:t>
            </a:r>
            <a:endParaRPr lang="en-US" sz="800" dirty="0"/>
          </a:p>
        </p:txBody>
      </p:sp>
      <p:pic>
        <p:nvPicPr>
          <p:cNvPr id="90162" name="Picture 50" descr="hyperx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888" r="10417" b="33018"/>
          <a:stretch>
            <a:fillRect/>
          </a:stretch>
        </p:blipFill>
        <p:spPr bwMode="auto">
          <a:xfrm>
            <a:off x="3956211" y="2932112"/>
            <a:ext cx="1514220" cy="482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7821758" y="2715383"/>
            <a:ext cx="9043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sz="1100" b="1" dirty="0" smtClean="0">
                <a:latin typeface="Arial" charset="0"/>
              </a:rPr>
              <a:t>Rocket</a:t>
            </a:r>
          </a:p>
          <a:p>
            <a:pPr algn="l" eaLnBrk="1" hangingPunct="1"/>
            <a:r>
              <a:rPr lang="en-US" sz="1100" b="1" dirty="0" smtClean="0"/>
              <a:t>Propulsion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49922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985250" cy="838200"/>
          </a:xfrm>
        </p:spPr>
        <p:txBody>
          <a:bodyPr/>
          <a:lstStyle/>
          <a:p>
            <a:r>
              <a:rPr lang="en-US" sz="2800" dirty="0" smtClean="0"/>
              <a:t>Content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513" y="1524000"/>
            <a:ext cx="4492624" cy="4724400"/>
          </a:xfrm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Hypersonic Domain</a:t>
            </a:r>
          </a:p>
          <a:p>
            <a:pPr>
              <a:buClr>
                <a:srgbClr val="000060"/>
              </a:buClr>
            </a:pPr>
            <a:r>
              <a:rPr lang="en-US" sz="2400" b="1" dirty="0" smtClean="0">
                <a:solidFill>
                  <a:srgbClr val="000060"/>
                </a:solidFill>
              </a:rPr>
              <a:t>Rocket Power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Air Breathing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Air Breather Examples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Reusable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Air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Breather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Concluding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Remarks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65539" name="Text Box 10"/>
          <p:cNvSpPr txBox="1">
            <a:spLocks noChangeArrowheads="1"/>
          </p:cNvSpPr>
          <p:nvPr/>
        </p:nvSpPr>
        <p:spPr bwMode="auto">
          <a:xfrm>
            <a:off x="309937" y="1093788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"/>
          <a:stretch/>
        </p:blipFill>
        <p:spPr bwMode="auto">
          <a:xfrm>
            <a:off x="103188" y="1074738"/>
            <a:ext cx="9699625" cy="5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Rocket Propulsion Vehicles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93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 Glide Space Shuttle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Filename/RPS Number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1524000"/>
            <a:ext cx="83280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54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Falcon HTV-2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Filename/RPS Number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39007" y="5808911"/>
            <a:ext cx="28248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SSME 3RS-25 Plus 2 Solid Rocket Boosters</a:t>
            </a:r>
            <a:endParaRPr lang="en-US" sz="1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1600200"/>
            <a:ext cx="72771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43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Hypersonic Weapon (AHW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Filename/RPS Number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49990" y="6074072"/>
            <a:ext cx="2202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Strategic Target System (STARS)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1219200"/>
            <a:ext cx="58293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2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985250" cy="838200"/>
          </a:xfrm>
        </p:spPr>
        <p:txBody>
          <a:bodyPr/>
          <a:lstStyle/>
          <a:p>
            <a:r>
              <a:rPr lang="en-US" sz="2800" dirty="0" smtClean="0"/>
              <a:t>Content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513" y="1524000"/>
            <a:ext cx="4492624" cy="4724400"/>
          </a:xfrm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Hypersonic Domain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Rocket Power</a:t>
            </a:r>
          </a:p>
          <a:p>
            <a:pPr>
              <a:buClr>
                <a:srgbClr val="000060"/>
              </a:buClr>
            </a:pPr>
            <a:r>
              <a:rPr lang="en-US" sz="2400" b="1" dirty="0" smtClean="0">
                <a:solidFill>
                  <a:srgbClr val="000060"/>
                </a:solidFill>
              </a:rPr>
              <a:t>Air Breathing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Air Breather Examples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Reusable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Air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Breather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Concluding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Remarks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65539" name="Text Box 10"/>
          <p:cNvSpPr txBox="1">
            <a:spLocks noChangeArrowheads="1"/>
          </p:cNvSpPr>
          <p:nvPr/>
        </p:nvSpPr>
        <p:spPr bwMode="auto">
          <a:xfrm>
            <a:off x="309937" y="1093788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8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B69404"/>
        </a:dk2>
        <a:lt2>
          <a:srgbClr val="C0C0C0"/>
        </a:lt2>
        <a:accent1>
          <a:srgbClr val="0000FF"/>
        </a:accent1>
        <a:accent2>
          <a:srgbClr val="E2E1C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8</Pages>
  <Words>599</Words>
  <Application>Microsoft Office PowerPoint</Application>
  <PresentationFormat>Custom</PresentationFormat>
  <Paragraphs>266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Content</vt:lpstr>
      <vt:lpstr>Air-Breathing and Rocket Propulsion Options</vt:lpstr>
      <vt:lpstr>Content</vt:lpstr>
      <vt:lpstr>Rocket Propulsion Vehicles</vt:lpstr>
      <vt:lpstr>Boost Glide Space Shuttle</vt:lpstr>
      <vt:lpstr>Falcon HTV-2</vt:lpstr>
      <vt:lpstr>Advanced Hypersonic Weapon (AHW)</vt:lpstr>
      <vt:lpstr>Content</vt:lpstr>
      <vt:lpstr>Falcon HTV-3X is not NASP</vt:lpstr>
      <vt:lpstr>Hypersonic / Air Breathing Propulsion Programs</vt:lpstr>
      <vt:lpstr>Content</vt:lpstr>
      <vt:lpstr>ASALM</vt:lpstr>
      <vt:lpstr>X-43-A</vt:lpstr>
      <vt:lpstr>X-51a</vt:lpstr>
      <vt:lpstr>Content</vt:lpstr>
      <vt:lpstr>Turbojet – Ramjet – Scramjet Propulsion</vt:lpstr>
      <vt:lpstr>Mode Transition from Turbojet to Ram / Scramjet (MoTr)</vt:lpstr>
      <vt:lpstr>Content</vt:lpstr>
      <vt:lpstr>March Toward Hypersonic Capability</vt:lpstr>
    </vt:vector>
  </TitlesOfParts>
  <Company>BA&amp;H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Karsko, Andrea [USA]</dc:creator>
  <cp:lastModifiedBy>CSC</cp:lastModifiedBy>
  <cp:revision>178</cp:revision>
  <cp:lastPrinted>2012-09-17T16:55:04Z</cp:lastPrinted>
  <dcterms:created xsi:type="dcterms:W3CDTF">2001-12-04T14:26:41Z</dcterms:created>
  <dcterms:modified xsi:type="dcterms:W3CDTF">2013-10-01T18:07:11Z</dcterms:modified>
</cp:coreProperties>
</file>